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9" r:id="rId4"/>
    <p:sldId id="258" r:id="rId5"/>
    <p:sldId id="260" r:id="rId6"/>
    <p:sldId id="261" r:id="rId7"/>
    <p:sldId id="286" r:id="rId8"/>
    <p:sldId id="288" r:id="rId9"/>
    <p:sldId id="289" r:id="rId10"/>
    <p:sldId id="290" r:id="rId11"/>
    <p:sldId id="299" r:id="rId12"/>
    <p:sldId id="291" r:id="rId13"/>
    <p:sldId id="292" r:id="rId14"/>
    <p:sldId id="293" r:id="rId15"/>
    <p:sldId id="300" r:id="rId16"/>
    <p:sldId id="301" r:id="rId17"/>
    <p:sldId id="302" r:id="rId18"/>
    <p:sldId id="303" r:id="rId19"/>
    <p:sldId id="304" r:id="rId20"/>
    <p:sldId id="305" r:id="rId21"/>
    <p:sldId id="306" r:id="rId22"/>
    <p:sldId id="294" r:id="rId23"/>
    <p:sldId id="295" r:id="rId24"/>
    <p:sldId id="307" r:id="rId25"/>
    <p:sldId id="308" r:id="rId26"/>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BCED1"/>
    <a:srgbClr val="1E6991"/>
    <a:srgbClr val="DCDFE2"/>
    <a:srgbClr val="183D67"/>
    <a:srgbClr val="132F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415" autoAdjust="0"/>
  </p:normalViewPr>
  <p:slideViewPr>
    <p:cSldViewPr snapToGrid="0">
      <p:cViewPr varScale="1">
        <p:scale>
          <a:sx n="70" d="100"/>
          <a:sy n="70" d="100"/>
        </p:scale>
        <p:origin x="979" y="38"/>
      </p:cViewPr>
      <p:guideLst>
        <p:guide orient="horz" pos="2137"/>
        <p:guide orient="horz" pos="550"/>
        <p:guide orient="horz" pos="4065"/>
        <p:guide orient="horz" pos="777"/>
        <p:guide pos="257"/>
        <p:guide pos="74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158D7-C4CC-43CC-BE7B-C6513767B6E3}" type="datetimeFigureOut">
              <a:rPr lang="zh-CN" altLang="en-US" smtClean="0"/>
              <a:t>2021/9/22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1E829-E778-4F59-A9C1-3FBFD41D3B9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D41E829-E778-4F59-A9C1-3FBFD41D3B9C}" type="slidenum">
              <a:rPr lang="zh-CN" altLang="en-US" smtClean="0"/>
              <a:t>2</a:t>
            </a:fld>
            <a:endParaRPr lang="zh-CN" altLang="en-US"/>
          </a:p>
        </p:txBody>
      </p:sp>
    </p:spTree>
    <p:extLst>
      <p:ext uri="{BB962C8B-B14F-4D97-AF65-F5344CB8AC3E}">
        <p14:creationId xmlns:p14="http://schemas.microsoft.com/office/powerpoint/2010/main" val="132581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假如我们对有图进行很多次滤波操作， 恐怕很难认出来到底输出了是个什么东西。 举个栗子， 假设有两张图一张猫，一张狗。你是怎么区分</a:t>
            </a:r>
            <a:r>
              <a:rPr lang="en-US" altLang="zh-CN" dirty="0"/>
              <a:t>2</a:t>
            </a:r>
            <a:r>
              <a:rPr lang="zh-CN" altLang="en-US" dirty="0"/>
              <a:t>张图哪个是猫哪个是狗？从颜色？ 从纹理？ 从鼻子 ？ 从尾巴？ 我们区分猫狗是通过一些理解的深层的核心特征来区分，不是表面上的纹理，细节去区分的。 停下来想一下， 怎么区分猫狗，是不是你也说不出来</a:t>
            </a:r>
          </a:p>
          <a:p>
            <a:endParaRPr kumimoji="1" lang="zh-CN" altLang="en-US" dirty="0"/>
          </a:p>
        </p:txBody>
      </p:sp>
      <p:sp>
        <p:nvSpPr>
          <p:cNvPr id="4" name="灯片编号占位符 3"/>
          <p:cNvSpPr>
            <a:spLocks noGrp="1"/>
          </p:cNvSpPr>
          <p:nvPr>
            <p:ph type="sldNum" sz="quarter" idx="5"/>
          </p:nvPr>
        </p:nvSpPr>
        <p:spPr/>
        <p:txBody>
          <a:bodyPr/>
          <a:lstStyle/>
          <a:p>
            <a:fld id="{6D41E829-E778-4F59-A9C1-3FBFD41D3B9C}" type="slidenum">
              <a:rPr lang="zh-CN" altLang="en-US" smtClean="0"/>
              <a:t>22</a:t>
            </a:fld>
            <a:endParaRPr lang="zh-CN" altLang="en-US"/>
          </a:p>
        </p:txBody>
      </p:sp>
    </p:spTree>
    <p:extLst>
      <p:ext uri="{BB962C8B-B14F-4D97-AF65-F5344CB8AC3E}">
        <p14:creationId xmlns:p14="http://schemas.microsoft.com/office/powerpoint/2010/main" val="2796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Object detection builds a bounding box corresponding to each class in the image. But it tells us nothing about the shape of the object. We only get the set of bounding box coordinates. We want to get more information – this is too vague for our purposes.</a:t>
            </a:r>
            <a:endParaRPr kumimoji="1" lang="zh-CN" altLang="en-US" dirty="0"/>
          </a:p>
        </p:txBody>
      </p:sp>
      <p:sp>
        <p:nvSpPr>
          <p:cNvPr id="4" name="灯片编号占位符 3"/>
          <p:cNvSpPr>
            <a:spLocks noGrp="1"/>
          </p:cNvSpPr>
          <p:nvPr>
            <p:ph type="sldNum" sz="quarter" idx="5"/>
          </p:nvPr>
        </p:nvSpPr>
        <p:spPr/>
        <p:txBody>
          <a:bodyPr/>
          <a:lstStyle/>
          <a:p>
            <a:fld id="{6D41E829-E778-4F59-A9C1-3FBFD41D3B9C}" type="slidenum">
              <a:rPr lang="zh-CN" altLang="en-US" smtClean="0"/>
              <a:t>5</a:t>
            </a:fld>
            <a:endParaRPr lang="zh-CN" altLang="en-US"/>
          </a:p>
        </p:txBody>
      </p:sp>
    </p:spTree>
    <p:extLst>
      <p:ext uri="{BB962C8B-B14F-4D97-AF65-F5344CB8AC3E}">
        <p14:creationId xmlns:p14="http://schemas.microsoft.com/office/powerpoint/2010/main" val="323292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In image 1, every pixel belongs to a particular class (either background or person). Also, all the pixels belonging to a particular class are represented by the same color (background as black and person as pink). This is an example of semantic segmentation</a:t>
            </a:r>
          </a:p>
          <a:p>
            <a:r>
              <a:rPr lang="en" altLang="zh-CN" sz="1200" b="0" i="0" kern="1200" dirty="0">
                <a:solidFill>
                  <a:schemeClr val="tx1"/>
                </a:solidFill>
                <a:effectLst/>
                <a:latin typeface="+mn-lt"/>
                <a:ea typeface="+mn-ea"/>
                <a:cs typeface="+mn-cs"/>
              </a:rPr>
              <a:t>Image 2 has also assigned a particular class to each pixel of the image. However, different objects of the same class have different colors (Person 1 as red, Person 2 as green, background as black, etc.). This is an example of instance segmentation</a:t>
            </a:r>
          </a:p>
          <a:p>
            <a:endParaRPr kumimoji="1" lang="zh-CN" altLang="en-US" dirty="0"/>
          </a:p>
        </p:txBody>
      </p:sp>
      <p:sp>
        <p:nvSpPr>
          <p:cNvPr id="4" name="灯片编号占位符 3"/>
          <p:cNvSpPr>
            <a:spLocks noGrp="1"/>
          </p:cNvSpPr>
          <p:nvPr>
            <p:ph type="sldNum" sz="quarter" idx="5"/>
          </p:nvPr>
        </p:nvSpPr>
        <p:spPr/>
        <p:txBody>
          <a:bodyPr/>
          <a:lstStyle/>
          <a:p>
            <a:fld id="{6D41E829-E778-4F59-A9C1-3FBFD41D3B9C}" type="slidenum">
              <a:rPr lang="zh-CN" altLang="en-US" smtClean="0"/>
              <a:t>6</a:t>
            </a:fld>
            <a:endParaRPr lang="zh-CN" altLang="en-US"/>
          </a:p>
        </p:txBody>
      </p:sp>
    </p:spTree>
    <p:extLst>
      <p:ext uri="{BB962C8B-B14F-4D97-AF65-F5344CB8AC3E}">
        <p14:creationId xmlns:p14="http://schemas.microsoft.com/office/powerpoint/2010/main" val="3458934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visual grounding</a:t>
            </a:r>
            <a:r>
              <a:rPr lang="zh-CN" altLang="en-US" dirty="0"/>
              <a:t>涉及计算机视觉和自然语言处理两个模态。简要来说，输入是图片（</a:t>
            </a:r>
            <a:r>
              <a:rPr lang="en" altLang="zh-CN" dirty="0"/>
              <a:t>image</a:t>
            </a:r>
            <a:r>
              <a:rPr lang="zh-CN" altLang="en" dirty="0"/>
              <a:t>）</a:t>
            </a:r>
            <a:r>
              <a:rPr lang="zh-CN" altLang="en-US" dirty="0"/>
              <a:t>和对应的物体描述（</a:t>
            </a:r>
            <a:r>
              <a:rPr lang="en" altLang="zh-CN" dirty="0"/>
              <a:t>sentence\caption\description</a:t>
            </a:r>
            <a:r>
              <a:rPr lang="zh-CN" altLang="en" dirty="0"/>
              <a:t>），</a:t>
            </a:r>
            <a:r>
              <a:rPr lang="zh-CN" altLang="en-US" dirty="0"/>
              <a:t>输出是描述物体的</a:t>
            </a:r>
            <a:r>
              <a:rPr lang="en" altLang="zh-CN" dirty="0"/>
              <a:t>box</a:t>
            </a:r>
            <a:r>
              <a:rPr lang="zh-CN" altLang="en" dirty="0"/>
              <a:t>。</a:t>
            </a:r>
            <a:r>
              <a:rPr lang="zh-CN" altLang="en-US" dirty="0"/>
              <a:t>听上去和目标检测非常类似，区别在于输入多了语言信息，在对物体进行定位时，要先对语言模态的输入进行理解，并且和视觉模态的信息进行融合，最后利用得到的特征表示进行定位预测。</a:t>
            </a:r>
            <a:r>
              <a:rPr lang="en" altLang="zh-CN" dirty="0"/>
              <a:t>visual grounding</a:t>
            </a:r>
            <a:r>
              <a:rPr lang="zh-CN" altLang="en-US" dirty="0"/>
              <a:t>按照是否要对语言描述中</a:t>
            </a:r>
            <a:r>
              <a:rPr lang="zh-CN" altLang="en-US" b="1" dirty="0"/>
              <a:t>所有</a:t>
            </a:r>
            <a:r>
              <a:rPr lang="zh-CN" altLang="en-US" dirty="0"/>
              <a:t>提及的物体进行定位</a:t>
            </a:r>
            <a:endParaRPr kumimoji="1" lang="zh-CN" altLang="en-US" dirty="0"/>
          </a:p>
        </p:txBody>
      </p:sp>
      <p:sp>
        <p:nvSpPr>
          <p:cNvPr id="4" name="灯片编号占位符 3"/>
          <p:cNvSpPr>
            <a:spLocks noGrp="1"/>
          </p:cNvSpPr>
          <p:nvPr>
            <p:ph type="sldNum" sz="quarter" idx="5"/>
          </p:nvPr>
        </p:nvSpPr>
        <p:spPr/>
        <p:txBody>
          <a:bodyPr/>
          <a:lstStyle/>
          <a:p>
            <a:fld id="{6D41E829-E778-4F59-A9C1-3FBFD41D3B9C}" type="slidenum">
              <a:rPr lang="zh-CN" altLang="en-US" smtClean="0"/>
              <a:t>8</a:t>
            </a:fld>
            <a:endParaRPr lang="zh-CN" altLang="en-US"/>
          </a:p>
        </p:txBody>
      </p:sp>
    </p:spTree>
    <p:extLst>
      <p:ext uri="{BB962C8B-B14F-4D97-AF65-F5344CB8AC3E}">
        <p14:creationId xmlns:p14="http://schemas.microsoft.com/office/powerpoint/2010/main" val="3029210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感兴趣区域可能固定，也可能变化。</a:t>
            </a:r>
            <a:endParaRPr lang="en-US" altLang="zh-CN" dirty="0"/>
          </a:p>
          <a:p>
            <a:r>
              <a:rPr lang="zh-CN" altLang="en-US" dirty="0"/>
              <a:t>比如，固定区域</a:t>
            </a:r>
            <a:r>
              <a:rPr lang="en-US" altLang="zh-CN" dirty="0"/>
              <a:t>——</a:t>
            </a:r>
            <a:r>
              <a:rPr lang="zh-CN" altLang="en-US" dirty="0"/>
              <a:t>安防摄像头监控固定区域是否闯红灯，这个区域就是</a:t>
            </a:r>
            <a:r>
              <a:rPr lang="en-US" altLang="zh-CN" dirty="0"/>
              <a:t>ROI</a:t>
            </a:r>
            <a:r>
              <a:rPr lang="zh-CN" altLang="en-US" dirty="0"/>
              <a:t>。</a:t>
            </a:r>
            <a:endParaRPr lang="en-US" altLang="zh-CN" dirty="0"/>
          </a:p>
          <a:p>
            <a:r>
              <a:rPr lang="zh-CN" altLang="en-US" dirty="0"/>
              <a:t>变化区域</a:t>
            </a:r>
            <a:r>
              <a:rPr lang="en-US" altLang="zh-CN" dirty="0"/>
              <a:t>——</a:t>
            </a:r>
            <a:r>
              <a:rPr lang="zh-CN" altLang="en-US" dirty="0"/>
              <a:t>比如人脸识别，人脸可能出现在图片中的任意位置，先找到大概位置再去做识别，人脸的区域就是感兴趣区域。</a:t>
            </a:r>
          </a:p>
        </p:txBody>
      </p:sp>
      <p:sp>
        <p:nvSpPr>
          <p:cNvPr id="4" name="灯片编号占位符 3"/>
          <p:cNvSpPr>
            <a:spLocks noGrp="1"/>
          </p:cNvSpPr>
          <p:nvPr>
            <p:ph type="sldNum" sz="quarter" idx="5"/>
          </p:nvPr>
        </p:nvSpPr>
        <p:spPr/>
        <p:txBody>
          <a:bodyPr/>
          <a:lstStyle/>
          <a:p>
            <a:fld id="{6D41E829-E778-4F59-A9C1-3FBFD41D3B9C}" type="slidenum">
              <a:rPr lang="zh-CN" altLang="en-US" smtClean="0"/>
              <a:t>12</a:t>
            </a:fld>
            <a:endParaRPr lang="zh-CN" altLang="en-US"/>
          </a:p>
        </p:txBody>
      </p:sp>
    </p:spTree>
    <p:extLst>
      <p:ext uri="{BB962C8B-B14F-4D97-AF65-F5344CB8AC3E}">
        <p14:creationId xmlns:p14="http://schemas.microsoft.com/office/powerpoint/2010/main" val="128520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solidFill>
                  <a:schemeClr val="bg1"/>
                </a:solidFill>
              </a:rPr>
              <a:t>IoU</a:t>
            </a:r>
            <a:r>
              <a:rPr lang="zh-CN" altLang="en-US" dirty="0">
                <a:solidFill>
                  <a:schemeClr val="bg1"/>
                </a:solidFill>
              </a:rPr>
              <a:t>是一种测量在特定数据集中检测相应物体准确度的一个标准。</a:t>
            </a:r>
            <a:r>
              <a:rPr lang="en" altLang="zh-CN" dirty="0" err="1">
                <a:solidFill>
                  <a:schemeClr val="bg1"/>
                </a:solidFill>
              </a:rPr>
              <a:t>IoU</a:t>
            </a:r>
            <a:r>
              <a:rPr lang="zh-CN" altLang="en-US" dirty="0">
                <a:solidFill>
                  <a:schemeClr val="bg1"/>
                </a:solidFill>
              </a:rPr>
              <a:t>是一个简单的测量标准，只要是在输出中得出一个预测范围</a:t>
            </a:r>
            <a:r>
              <a:rPr lang="en-US" altLang="zh-CN" dirty="0">
                <a:solidFill>
                  <a:schemeClr val="bg1"/>
                </a:solidFill>
              </a:rPr>
              <a:t>(</a:t>
            </a:r>
            <a:r>
              <a:rPr lang="en" altLang="zh-CN" dirty="0">
                <a:solidFill>
                  <a:schemeClr val="bg1"/>
                </a:solidFill>
              </a:rPr>
              <a:t>bounding </a:t>
            </a:r>
            <a:r>
              <a:rPr lang="en" altLang="zh-CN" dirty="0" err="1">
                <a:solidFill>
                  <a:schemeClr val="bg1"/>
                </a:solidFill>
              </a:rPr>
              <a:t>boxex</a:t>
            </a:r>
            <a:r>
              <a:rPr lang="en" altLang="zh-CN" dirty="0">
                <a:solidFill>
                  <a:schemeClr val="bg1"/>
                </a:solidFill>
              </a:rPr>
              <a:t>)</a:t>
            </a:r>
            <a:r>
              <a:rPr lang="zh-CN" altLang="en-US" dirty="0">
                <a:solidFill>
                  <a:schemeClr val="bg1"/>
                </a:solidFill>
              </a:rPr>
              <a:t>的任务都可以用</a:t>
            </a:r>
            <a:r>
              <a:rPr lang="en" altLang="zh-CN" dirty="0" err="1">
                <a:solidFill>
                  <a:schemeClr val="bg1"/>
                </a:solidFill>
              </a:rPr>
              <a:t>IoU</a:t>
            </a:r>
            <a:r>
              <a:rPr lang="zh-CN" altLang="en-US" dirty="0">
                <a:solidFill>
                  <a:schemeClr val="bg1"/>
                </a:solidFill>
              </a:rPr>
              <a:t>来进行测量</a:t>
            </a:r>
          </a:p>
          <a:p>
            <a:endParaRPr kumimoji="1" lang="zh-CN" altLang="en-US" dirty="0"/>
          </a:p>
        </p:txBody>
      </p:sp>
      <p:sp>
        <p:nvSpPr>
          <p:cNvPr id="4" name="灯片编号占位符 3"/>
          <p:cNvSpPr>
            <a:spLocks noGrp="1"/>
          </p:cNvSpPr>
          <p:nvPr>
            <p:ph type="sldNum" sz="quarter" idx="5"/>
          </p:nvPr>
        </p:nvSpPr>
        <p:spPr/>
        <p:txBody>
          <a:bodyPr/>
          <a:lstStyle/>
          <a:p>
            <a:fld id="{6D41E829-E778-4F59-A9C1-3FBFD41D3B9C}" type="slidenum">
              <a:rPr lang="zh-CN" altLang="en-US" smtClean="0"/>
              <a:t>13</a:t>
            </a:fld>
            <a:endParaRPr lang="zh-CN" altLang="en-US"/>
          </a:p>
        </p:txBody>
      </p:sp>
    </p:spTree>
    <p:extLst>
      <p:ext uri="{BB962C8B-B14F-4D97-AF65-F5344CB8AC3E}">
        <p14:creationId xmlns:p14="http://schemas.microsoft.com/office/powerpoint/2010/main" val="82175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那么假设我们有一个初始</a:t>
            </a:r>
            <a:r>
              <a:rPr lang="en-US" altLang="zh-CN" dirty="0"/>
              <a:t>precision,</a:t>
            </a:r>
            <a:r>
              <a:rPr lang="zh-CN" altLang="en-US" dirty="0"/>
              <a:t>现在它升高了，那表达</a:t>
            </a:r>
            <a:r>
              <a:rPr lang="en-US" altLang="zh-CN" dirty="0"/>
              <a:t>precision</a:t>
            </a:r>
            <a:r>
              <a:rPr lang="zh-CN" altLang="en-US" dirty="0"/>
              <a:t>公式中的变量应该如何变化，那肯定是相对的</a:t>
            </a:r>
            <a:r>
              <a:rPr lang="en-US" altLang="zh-CN" dirty="0"/>
              <a:t>TP</a:t>
            </a:r>
            <a:r>
              <a:rPr lang="zh-CN" altLang="en-US" dirty="0"/>
              <a:t>升高了，</a:t>
            </a:r>
            <a:r>
              <a:rPr lang="en-US" altLang="zh-CN" dirty="0"/>
              <a:t>FP</a:t>
            </a:r>
            <a:r>
              <a:rPr lang="zh-CN" altLang="en-US" dirty="0"/>
              <a:t>降低了，只有这样才能</a:t>
            </a:r>
            <a:r>
              <a:rPr lang="en-US" altLang="zh-CN" dirty="0"/>
              <a:t>precision</a:t>
            </a:r>
            <a:r>
              <a:rPr lang="zh-CN" altLang="en-US" dirty="0"/>
              <a:t>升高，假设</a:t>
            </a:r>
            <a:r>
              <a:rPr lang="en-US" altLang="zh-CN" dirty="0"/>
              <a:t>TP</a:t>
            </a:r>
            <a:r>
              <a:rPr lang="zh-CN" altLang="en-US" dirty="0"/>
              <a:t>增大了</a:t>
            </a:r>
            <a:r>
              <a:rPr lang="en-US" altLang="zh-CN" dirty="0" err="1"/>
              <a:t>a,FP</a:t>
            </a:r>
            <a:r>
              <a:rPr lang="zh-CN" altLang="en-US" dirty="0"/>
              <a:t>减小了</a:t>
            </a:r>
            <a:r>
              <a:rPr lang="en-US" altLang="zh-CN" dirty="0"/>
              <a:t>a(</a:t>
            </a:r>
            <a:r>
              <a:rPr lang="zh-CN" altLang="en-US" dirty="0"/>
              <a:t>这里假设我们预测为正的样本的个数没有改变</a:t>
            </a:r>
            <a:r>
              <a:rPr lang="en-US" altLang="zh-CN" dirty="0"/>
              <a:t>)</a:t>
            </a:r>
            <a:r>
              <a:rPr lang="zh-CN" altLang="en-US" dirty="0"/>
              <a:t>。看看</a:t>
            </a:r>
            <a:r>
              <a:rPr lang="en-US" altLang="zh-CN" dirty="0"/>
              <a:t>TP</a:t>
            </a:r>
            <a:r>
              <a:rPr lang="zh-CN" altLang="en-US" dirty="0"/>
              <a:t>和</a:t>
            </a:r>
            <a:r>
              <a:rPr lang="en-US" altLang="zh-CN" dirty="0"/>
              <a:t>FP</a:t>
            </a:r>
            <a:r>
              <a:rPr lang="zh-CN" altLang="en-US" dirty="0"/>
              <a:t>的相对变化会带来什么，</a:t>
            </a:r>
            <a:r>
              <a:rPr lang="en-US" altLang="zh-CN" dirty="0"/>
              <a:t>FP</a:t>
            </a:r>
            <a:r>
              <a:rPr lang="zh-CN" altLang="en-US" dirty="0"/>
              <a:t>减小了</a:t>
            </a:r>
            <a:r>
              <a:rPr lang="en-US" altLang="zh-CN" dirty="0"/>
              <a:t>a</a:t>
            </a:r>
            <a:r>
              <a:rPr lang="zh-CN" altLang="en-US" dirty="0"/>
              <a:t>意味着</a:t>
            </a:r>
            <a:r>
              <a:rPr lang="en-US" altLang="zh-CN" dirty="0"/>
              <a:t>FN</a:t>
            </a:r>
            <a:r>
              <a:rPr lang="zh-CN" altLang="en-US" dirty="0"/>
              <a:t>增大了</a:t>
            </a:r>
            <a:r>
              <a:rPr lang="en-US" altLang="zh-CN" dirty="0"/>
              <a:t>a</a:t>
            </a:r>
            <a:r>
              <a:rPr lang="zh-CN" altLang="en-US" dirty="0"/>
              <a:t>，那么在看</a:t>
            </a:r>
            <a:r>
              <a:rPr lang="en-US" altLang="zh-CN" dirty="0"/>
              <a:t>recall</a:t>
            </a:r>
            <a:r>
              <a:rPr lang="zh-CN" altLang="en-US" dirty="0"/>
              <a:t>的公式，可以看到分母增大了</a:t>
            </a:r>
            <a:r>
              <a:rPr lang="en-US" altLang="zh-CN" dirty="0"/>
              <a:t>2a,</a:t>
            </a:r>
            <a:r>
              <a:rPr lang="zh-CN" altLang="en-US" dirty="0"/>
              <a:t>分子增大了</a:t>
            </a:r>
            <a:r>
              <a:rPr lang="en-US" altLang="zh-CN" dirty="0"/>
              <a:t>a,</a:t>
            </a:r>
            <a:r>
              <a:rPr lang="zh-CN" altLang="en-US" dirty="0"/>
              <a:t>这样看是不是</a:t>
            </a:r>
            <a:r>
              <a:rPr lang="en-US" altLang="zh-CN" dirty="0"/>
              <a:t>recall</a:t>
            </a:r>
            <a:r>
              <a:rPr lang="zh-CN" altLang="en-US" dirty="0"/>
              <a:t>减少了，所以</a:t>
            </a:r>
            <a:r>
              <a:rPr lang="en-US" altLang="zh-CN" dirty="0"/>
              <a:t>recall </a:t>
            </a:r>
            <a:r>
              <a:rPr lang="zh-CN" altLang="en-US" dirty="0"/>
              <a:t>和 </a:t>
            </a:r>
            <a:r>
              <a:rPr lang="en-US" altLang="zh-CN" dirty="0"/>
              <a:t>precision</a:t>
            </a:r>
            <a:r>
              <a:rPr lang="zh-CN" altLang="en-US" dirty="0"/>
              <a:t>是负相关的。</a:t>
            </a:r>
            <a:endParaRPr lang="zh-CN" altLang="en-US" b="0" dirty="0"/>
          </a:p>
        </p:txBody>
      </p:sp>
      <p:sp>
        <p:nvSpPr>
          <p:cNvPr id="4" name="灯片编号占位符 3"/>
          <p:cNvSpPr>
            <a:spLocks noGrp="1"/>
          </p:cNvSpPr>
          <p:nvPr>
            <p:ph type="sldNum" sz="quarter" idx="5"/>
          </p:nvPr>
        </p:nvSpPr>
        <p:spPr/>
        <p:txBody>
          <a:bodyPr/>
          <a:lstStyle/>
          <a:p>
            <a:fld id="{6D41E829-E778-4F59-A9C1-3FBFD41D3B9C}" type="slidenum">
              <a:rPr lang="zh-CN" altLang="en-US" smtClean="0"/>
              <a:t>19</a:t>
            </a:fld>
            <a:endParaRPr lang="zh-CN" altLang="en-US"/>
          </a:p>
        </p:txBody>
      </p:sp>
    </p:spTree>
    <p:extLst>
      <p:ext uri="{BB962C8B-B14F-4D97-AF65-F5344CB8AC3E}">
        <p14:creationId xmlns:p14="http://schemas.microsoft.com/office/powerpoint/2010/main" val="2756158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solidFill>
                  <a:schemeClr val="bg1"/>
                </a:solidFill>
              </a:rPr>
              <a:t>P-R</a:t>
            </a:r>
            <a:r>
              <a:rPr lang="zh-CN" altLang="en-US" dirty="0">
                <a:solidFill>
                  <a:schemeClr val="bg1"/>
                </a:solidFill>
              </a:rPr>
              <a:t>图可直观地显示出二分类器的</a:t>
            </a:r>
            <a:r>
              <a:rPr lang="en" altLang="zh-CN" dirty="0">
                <a:solidFill>
                  <a:schemeClr val="bg1"/>
                </a:solidFill>
              </a:rPr>
              <a:t>Precision</a:t>
            </a:r>
            <a:r>
              <a:rPr lang="zh-CN" altLang="en-US" dirty="0">
                <a:solidFill>
                  <a:schemeClr val="bg1"/>
                </a:solidFill>
              </a:rPr>
              <a:t>和</a:t>
            </a:r>
            <a:r>
              <a:rPr lang="en" altLang="zh-CN" dirty="0">
                <a:solidFill>
                  <a:schemeClr val="bg1"/>
                </a:solidFill>
              </a:rPr>
              <a:t>Recall</a:t>
            </a:r>
            <a:r>
              <a:rPr lang="zh-CN" altLang="en" dirty="0">
                <a:solidFill>
                  <a:schemeClr val="bg1"/>
                </a:solidFill>
              </a:rPr>
              <a:t>，</a:t>
            </a:r>
            <a:r>
              <a:rPr lang="zh-CN" altLang="en-US" dirty="0">
                <a:solidFill>
                  <a:schemeClr val="bg1"/>
                </a:solidFill>
              </a:rPr>
              <a:t>在进行比较时，若一个二分类器的</a:t>
            </a:r>
            <a:r>
              <a:rPr lang="en" altLang="zh-CN" dirty="0">
                <a:solidFill>
                  <a:schemeClr val="bg1"/>
                </a:solidFill>
              </a:rPr>
              <a:t>P-R</a:t>
            </a:r>
            <a:r>
              <a:rPr lang="zh-CN" altLang="en-US" dirty="0">
                <a:solidFill>
                  <a:schemeClr val="bg1"/>
                </a:solidFill>
              </a:rPr>
              <a:t>曲线被另一个二分类器的</a:t>
            </a:r>
            <a:r>
              <a:rPr lang="en" altLang="zh-CN" dirty="0">
                <a:solidFill>
                  <a:schemeClr val="bg1"/>
                </a:solidFill>
              </a:rPr>
              <a:t>P-R</a:t>
            </a:r>
            <a:r>
              <a:rPr lang="zh-CN" altLang="en-US" dirty="0">
                <a:solidFill>
                  <a:schemeClr val="bg1"/>
                </a:solidFill>
              </a:rPr>
              <a:t>曲线完全包住，则可断言后者的性能优于前者，例如上图二分类器</a:t>
            </a:r>
            <a:r>
              <a:rPr lang="en" altLang="zh-CN" dirty="0">
                <a:solidFill>
                  <a:schemeClr val="bg1"/>
                </a:solidFill>
              </a:rPr>
              <a:t>A</a:t>
            </a:r>
            <a:r>
              <a:rPr lang="zh-CN" altLang="en-US" dirty="0">
                <a:solidFill>
                  <a:schemeClr val="bg1"/>
                </a:solidFill>
              </a:rPr>
              <a:t>的性能优于</a:t>
            </a:r>
            <a:r>
              <a:rPr lang="en" altLang="zh-CN" dirty="0">
                <a:solidFill>
                  <a:schemeClr val="bg1"/>
                </a:solidFill>
              </a:rPr>
              <a:t>C</a:t>
            </a:r>
            <a:r>
              <a:rPr lang="zh-CN" altLang="en" dirty="0">
                <a:solidFill>
                  <a:schemeClr val="bg1"/>
                </a:solidFill>
              </a:rPr>
              <a:t>；</a:t>
            </a:r>
            <a:r>
              <a:rPr lang="zh-CN" altLang="en-US" dirty="0">
                <a:solidFill>
                  <a:schemeClr val="bg1"/>
                </a:solidFill>
              </a:rPr>
              <a:t>如果两个二分类器的</a:t>
            </a:r>
            <a:r>
              <a:rPr lang="en" altLang="zh-CN" dirty="0">
                <a:solidFill>
                  <a:schemeClr val="bg1"/>
                </a:solidFill>
              </a:rPr>
              <a:t>P-R</a:t>
            </a:r>
            <a:r>
              <a:rPr lang="zh-CN" altLang="en-US" dirty="0">
                <a:solidFill>
                  <a:schemeClr val="bg1"/>
                </a:solidFill>
              </a:rPr>
              <a:t>图发生了交叉，则难以断言二者性能孰优孰劣，例如上图中的二分类器</a:t>
            </a:r>
            <a:r>
              <a:rPr lang="en" altLang="zh-CN" dirty="0">
                <a:solidFill>
                  <a:schemeClr val="bg1"/>
                </a:solidFill>
              </a:rPr>
              <a:t>A</a:t>
            </a:r>
            <a:r>
              <a:rPr lang="zh-CN" altLang="en-US" dirty="0">
                <a:solidFill>
                  <a:schemeClr val="bg1"/>
                </a:solidFill>
              </a:rPr>
              <a:t>与</a:t>
            </a:r>
            <a:r>
              <a:rPr lang="en" altLang="zh-CN" dirty="0">
                <a:solidFill>
                  <a:schemeClr val="bg1"/>
                </a:solidFill>
              </a:rPr>
              <a:t>B</a:t>
            </a:r>
            <a:r>
              <a:rPr lang="zh-CN" altLang="en" dirty="0">
                <a:solidFill>
                  <a:schemeClr val="bg1"/>
                </a:solidFill>
              </a:rPr>
              <a:t>。</a:t>
            </a:r>
            <a:r>
              <a:rPr lang="zh-CN" altLang="en-US" dirty="0">
                <a:solidFill>
                  <a:schemeClr val="bg1"/>
                </a:solidFill>
              </a:rPr>
              <a:t>然而，在很多情况下，人们还是希望将二分类器</a:t>
            </a:r>
            <a:r>
              <a:rPr lang="en" altLang="zh-CN" dirty="0">
                <a:solidFill>
                  <a:schemeClr val="bg1"/>
                </a:solidFill>
              </a:rPr>
              <a:t>A</a:t>
            </a:r>
            <a:r>
              <a:rPr lang="zh-CN" altLang="en-US" dirty="0">
                <a:solidFill>
                  <a:schemeClr val="bg1"/>
                </a:solidFill>
              </a:rPr>
              <a:t>和</a:t>
            </a:r>
            <a:r>
              <a:rPr lang="en" altLang="zh-CN" dirty="0">
                <a:solidFill>
                  <a:schemeClr val="bg1"/>
                </a:solidFill>
              </a:rPr>
              <a:t>B</a:t>
            </a:r>
            <a:r>
              <a:rPr lang="zh-CN" altLang="en-US" dirty="0">
                <a:solidFill>
                  <a:schemeClr val="bg1"/>
                </a:solidFill>
              </a:rPr>
              <a:t>性能比个高低，这时一个比较合理的指标是</a:t>
            </a:r>
            <a:r>
              <a:rPr lang="en" altLang="zh-CN" dirty="0">
                <a:solidFill>
                  <a:schemeClr val="bg1"/>
                </a:solidFill>
              </a:rPr>
              <a:t>P-R</a:t>
            </a:r>
            <a:r>
              <a:rPr lang="zh-CN" altLang="en-US" dirty="0">
                <a:solidFill>
                  <a:schemeClr val="bg1"/>
                </a:solidFill>
              </a:rPr>
              <a:t>曲线下面的面的大小，它在一定程度上表征了二分类器在</a:t>
            </a:r>
            <a:r>
              <a:rPr lang="en" altLang="zh-CN" dirty="0">
                <a:solidFill>
                  <a:schemeClr val="bg1"/>
                </a:solidFill>
              </a:rPr>
              <a:t>Precision</a:t>
            </a:r>
            <a:r>
              <a:rPr lang="zh-CN" altLang="en-US" dirty="0">
                <a:solidFill>
                  <a:schemeClr val="bg1"/>
                </a:solidFill>
              </a:rPr>
              <a:t>和</a:t>
            </a:r>
            <a:r>
              <a:rPr lang="en" altLang="zh-CN" dirty="0">
                <a:solidFill>
                  <a:schemeClr val="bg1"/>
                </a:solidFill>
              </a:rPr>
              <a:t>Recall</a:t>
            </a:r>
            <a:r>
              <a:rPr lang="zh-CN" altLang="en-US" dirty="0">
                <a:solidFill>
                  <a:schemeClr val="bg1"/>
                </a:solidFill>
              </a:rPr>
              <a:t>这两方面的综合性能。</a:t>
            </a:r>
          </a:p>
          <a:p>
            <a:endParaRPr lang="zh-CN" altLang="en-US" dirty="0"/>
          </a:p>
        </p:txBody>
      </p:sp>
      <p:sp>
        <p:nvSpPr>
          <p:cNvPr id="4" name="灯片编号占位符 3"/>
          <p:cNvSpPr>
            <a:spLocks noGrp="1"/>
          </p:cNvSpPr>
          <p:nvPr>
            <p:ph type="sldNum" sz="quarter" idx="5"/>
          </p:nvPr>
        </p:nvSpPr>
        <p:spPr/>
        <p:txBody>
          <a:bodyPr/>
          <a:lstStyle/>
          <a:p>
            <a:fld id="{6D41E829-E778-4F59-A9C1-3FBFD41D3B9C}" type="slidenum">
              <a:rPr lang="zh-CN" altLang="en-US" smtClean="0"/>
              <a:t>20</a:t>
            </a:fld>
            <a:endParaRPr lang="zh-CN" altLang="en-US"/>
          </a:p>
        </p:txBody>
      </p:sp>
    </p:spTree>
    <p:extLst>
      <p:ext uri="{BB962C8B-B14F-4D97-AF65-F5344CB8AC3E}">
        <p14:creationId xmlns:p14="http://schemas.microsoft.com/office/powerpoint/2010/main" val="4284641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比较：</a:t>
            </a:r>
            <a:r>
              <a:rPr lang="en" altLang="zh-CN" dirty="0">
                <a:solidFill>
                  <a:schemeClr val="bg1"/>
                </a:solidFill>
              </a:rPr>
              <a:t>ROC</a:t>
            </a:r>
            <a:r>
              <a:rPr lang="zh-CN" altLang="en-US" dirty="0">
                <a:solidFill>
                  <a:schemeClr val="bg1"/>
                </a:solidFill>
              </a:rPr>
              <a:t>曲线的横纵坐标走势是相同的，而</a:t>
            </a:r>
            <a:r>
              <a:rPr lang="en" altLang="zh-CN" dirty="0">
                <a:solidFill>
                  <a:schemeClr val="bg1"/>
                </a:solidFill>
              </a:rPr>
              <a:t>P-R</a:t>
            </a:r>
            <a:r>
              <a:rPr lang="zh-CN" altLang="en-US" dirty="0">
                <a:solidFill>
                  <a:schemeClr val="bg1"/>
                </a:solidFill>
              </a:rPr>
              <a:t>曲线则是反着的。</a:t>
            </a:r>
            <a:br>
              <a:rPr lang="zh-CN" altLang="en-US" dirty="0">
                <a:solidFill>
                  <a:schemeClr val="bg1"/>
                </a:solidFill>
              </a:rPr>
            </a:br>
            <a:r>
              <a:rPr lang="zh-CN" altLang="en-US" dirty="0">
                <a:solidFill>
                  <a:schemeClr val="bg1"/>
                </a:solidFill>
              </a:rPr>
              <a:t>不管是</a:t>
            </a:r>
            <a:r>
              <a:rPr lang="en" altLang="zh-CN" dirty="0">
                <a:solidFill>
                  <a:schemeClr val="bg1"/>
                </a:solidFill>
              </a:rPr>
              <a:t>Precision</a:t>
            </a:r>
            <a:r>
              <a:rPr lang="zh-CN" altLang="en" dirty="0">
                <a:solidFill>
                  <a:schemeClr val="bg1"/>
                </a:solidFill>
              </a:rPr>
              <a:t>，</a:t>
            </a:r>
            <a:r>
              <a:rPr lang="zh-CN" altLang="en-US" dirty="0">
                <a:solidFill>
                  <a:schemeClr val="bg1"/>
                </a:solidFill>
              </a:rPr>
              <a:t>还是</a:t>
            </a:r>
            <a:r>
              <a:rPr lang="en" altLang="zh-CN" dirty="0">
                <a:solidFill>
                  <a:schemeClr val="bg1"/>
                </a:solidFill>
              </a:rPr>
              <a:t>Recall</a:t>
            </a:r>
            <a:r>
              <a:rPr lang="zh-CN" altLang="en" dirty="0">
                <a:solidFill>
                  <a:schemeClr val="bg1"/>
                </a:solidFill>
              </a:rPr>
              <a:t>，</a:t>
            </a:r>
            <a:r>
              <a:rPr lang="zh-CN" altLang="en-US" dirty="0">
                <a:solidFill>
                  <a:schemeClr val="bg1"/>
                </a:solidFill>
              </a:rPr>
              <a:t>其实</a:t>
            </a:r>
            <a:r>
              <a:rPr lang="en" altLang="zh-CN" dirty="0">
                <a:solidFill>
                  <a:schemeClr val="bg1"/>
                </a:solidFill>
              </a:rPr>
              <a:t>P-R</a:t>
            </a:r>
            <a:r>
              <a:rPr lang="zh-CN" altLang="en-US" dirty="0">
                <a:solidFill>
                  <a:schemeClr val="bg1"/>
                </a:solidFill>
              </a:rPr>
              <a:t>曲线只考虑了正样本（预测对多少个正样本，以及找出来多少正样本），而</a:t>
            </a:r>
            <a:r>
              <a:rPr lang="en" altLang="zh-CN" dirty="0">
                <a:solidFill>
                  <a:schemeClr val="bg1"/>
                </a:solidFill>
              </a:rPr>
              <a:t>ROC</a:t>
            </a:r>
            <a:r>
              <a:rPr lang="zh-CN" altLang="en-US" dirty="0">
                <a:solidFill>
                  <a:schemeClr val="bg1"/>
                </a:solidFill>
              </a:rPr>
              <a:t>曲线即考虑了正样本（</a:t>
            </a:r>
            <a:r>
              <a:rPr lang="en" altLang="zh-CN" dirty="0">
                <a:solidFill>
                  <a:schemeClr val="bg1"/>
                </a:solidFill>
              </a:rPr>
              <a:t>TPR</a:t>
            </a:r>
            <a:r>
              <a:rPr lang="zh-CN" altLang="en" dirty="0">
                <a:solidFill>
                  <a:schemeClr val="bg1"/>
                </a:solidFill>
              </a:rPr>
              <a:t>，</a:t>
            </a:r>
            <a:r>
              <a:rPr lang="zh-CN" altLang="en-US" dirty="0">
                <a:solidFill>
                  <a:schemeClr val="bg1"/>
                </a:solidFill>
              </a:rPr>
              <a:t>找出来多少正样本），也考虑到了负样本（找错了多少负样本）。当正负样本比例发生变化时，</a:t>
            </a:r>
            <a:r>
              <a:rPr lang="en" altLang="zh-CN" dirty="0">
                <a:solidFill>
                  <a:schemeClr val="bg1"/>
                </a:solidFill>
              </a:rPr>
              <a:t>P-R</a:t>
            </a:r>
            <a:r>
              <a:rPr lang="zh-CN" altLang="en-US" dirty="0">
                <a:solidFill>
                  <a:schemeClr val="bg1"/>
                </a:solidFill>
              </a:rPr>
              <a:t>曲线的形状会发生较大的变化，而</a:t>
            </a:r>
            <a:r>
              <a:rPr lang="en" altLang="zh-CN" dirty="0">
                <a:solidFill>
                  <a:schemeClr val="bg1"/>
                </a:solidFill>
              </a:rPr>
              <a:t>ROC</a:t>
            </a:r>
            <a:r>
              <a:rPr lang="zh-CN" altLang="en-US" dirty="0">
                <a:solidFill>
                  <a:schemeClr val="bg1"/>
                </a:solidFill>
              </a:rPr>
              <a:t>曲线则比较稳定。</a:t>
            </a:r>
            <a:br>
              <a:rPr lang="zh-CN" altLang="en-US" dirty="0">
                <a:solidFill>
                  <a:schemeClr val="bg1"/>
                </a:solidFill>
              </a:rPr>
            </a:br>
            <a:r>
              <a:rPr lang="zh-CN" altLang="en-US" b="1" dirty="0">
                <a:solidFill>
                  <a:schemeClr val="bg1"/>
                </a:solidFill>
              </a:rPr>
              <a:t>因此，</a:t>
            </a:r>
            <a:r>
              <a:rPr lang="en" altLang="zh-CN" b="1" dirty="0">
                <a:solidFill>
                  <a:schemeClr val="bg1"/>
                </a:solidFill>
              </a:rPr>
              <a:t>ROC</a:t>
            </a:r>
            <a:r>
              <a:rPr lang="zh-CN" altLang="en-US" b="1" dirty="0">
                <a:solidFill>
                  <a:schemeClr val="bg1"/>
                </a:solidFill>
              </a:rPr>
              <a:t>曲线能够更加稳定的反映模型本身的好坏，适用于更多的场景。但是，当希望观测到特定数据集上的表现时，</a:t>
            </a:r>
            <a:r>
              <a:rPr lang="en" altLang="zh-CN" b="1" dirty="0">
                <a:solidFill>
                  <a:schemeClr val="bg1"/>
                </a:solidFill>
              </a:rPr>
              <a:t>P-R</a:t>
            </a:r>
            <a:r>
              <a:rPr lang="zh-CN" altLang="en-US" b="1" dirty="0">
                <a:solidFill>
                  <a:schemeClr val="bg1"/>
                </a:solidFill>
              </a:rPr>
              <a:t>曲线则可以更直观的反映其性能</a:t>
            </a:r>
            <a:endParaRPr lang="zh-CN" altLang="en-US" dirty="0">
              <a:solidFill>
                <a:schemeClr val="bg1"/>
              </a:solidFill>
            </a:endParaRPr>
          </a:p>
          <a:p>
            <a:endParaRPr lang="zh-CN" altLang="en-US" dirty="0"/>
          </a:p>
        </p:txBody>
      </p:sp>
      <p:sp>
        <p:nvSpPr>
          <p:cNvPr id="4" name="灯片编号占位符 3"/>
          <p:cNvSpPr>
            <a:spLocks noGrp="1"/>
          </p:cNvSpPr>
          <p:nvPr>
            <p:ph type="sldNum" sz="quarter" idx="5"/>
          </p:nvPr>
        </p:nvSpPr>
        <p:spPr/>
        <p:txBody>
          <a:bodyPr/>
          <a:lstStyle/>
          <a:p>
            <a:fld id="{6D41E829-E778-4F59-A9C1-3FBFD41D3B9C}" type="slidenum">
              <a:rPr lang="zh-CN" altLang="en-US" smtClean="0"/>
              <a:t>21</a:t>
            </a:fld>
            <a:endParaRPr lang="zh-CN" altLang="en-US"/>
          </a:p>
        </p:txBody>
      </p:sp>
    </p:spTree>
    <p:extLst>
      <p:ext uri="{BB962C8B-B14F-4D97-AF65-F5344CB8AC3E}">
        <p14:creationId xmlns:p14="http://schemas.microsoft.com/office/powerpoint/2010/main" val="426450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EB1ADCCD-3B31-4913-850C-9A91817A2EF1}" type="datetimeFigureOut">
              <a:rPr lang="zh-CN" altLang="en-US"/>
              <a:t>2021/9/22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BFA1F8B-66E8-4EEE-B958-9085DAB3B0B1}"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41CD85F-B782-4E67-B4D3-4BAEC7337AB9}" type="datetimeFigureOut">
              <a:rPr lang="zh-CN" altLang="en-US"/>
              <a:t>2021/9/22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C834EF2-B15A-4D98-A7FE-C91FF5E76D57}"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E5A0D38-C4CB-4FCF-BDAA-8B625965E37C}" type="datetimeFigureOut">
              <a:rPr lang="zh-CN" altLang="en-US"/>
              <a:t>2021/9/22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1EBDC1E-7F16-418F-BB3B-2DA5F6AA5B5A}"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E8A73005-F134-44DC-9C6A-6E6B969EFF85}" type="datetimeFigureOut">
              <a:rPr lang="zh-CN" altLang="en-US"/>
              <a:t>2021/9/22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8DBBED3-9715-4D97-84CB-E388A8B2AD34}"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46251A1-55BC-4AA3-B216-B50DC9C9669D}" type="datetimeFigureOut">
              <a:rPr lang="zh-CN" altLang="en-US"/>
              <a:t>2021/9/22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7AE2E9F-8D6A-4C9F-BC1B-3A712C90E424}"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66DBEE7F-FE86-4968-8582-F79F833B1170}" type="datetimeFigureOut">
              <a:rPr lang="zh-CN" altLang="en-US"/>
              <a:t>2021/9/22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41F5C01-DE45-4856-AAF0-74FEFFC1EC04}"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0D53F263-D7D1-47CA-A1C3-D1F564C7E75E}" type="datetimeFigureOut">
              <a:rPr lang="zh-CN" altLang="en-US"/>
              <a:t>2021/9/22</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CB2FEB5E-B92A-4C6C-84CB-79BE7EF349A1}"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92CEB501-7BA5-434A-8F43-1E0B3D131C1C}" type="datetimeFigureOut">
              <a:rPr lang="zh-CN" altLang="en-US"/>
              <a:t>2021/9/22</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032D67E8-39FC-44F5-9A3E-439056A7681B}"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13F11EB-EE22-4A29-ACE1-B37D2B8B666D}" type="datetimeFigureOut">
              <a:rPr lang="zh-CN" altLang="en-US"/>
              <a:t>2021/9/22</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972475C6-AC50-43A7-A36F-F1E13AC0D3F1}"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794413AB-8A7F-47B7-9F4B-63F701D167FB}" type="datetimeFigureOut">
              <a:rPr lang="zh-CN" altLang="en-US"/>
              <a:t>2021/9/22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C2FCB426-5FEE-4C92-B57B-786DCBD61086}"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3FA4E6D2-DBB4-4C3E-BC53-A513FDEF5863}" type="datetimeFigureOut">
              <a:rPr lang="zh-CN" altLang="en-US"/>
              <a:t>2021/9/22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C8BE555-BE3B-4BEA-A659-667DFF6F0C67}"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fld id="{E3E7A53D-89A3-400E-B941-2ECC2A9F2E01}" type="datetimeFigureOut">
              <a:rPr lang="zh-CN" altLang="en-US"/>
              <a:t>2021/9/22</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C6DAAB17-CBCA-4491-BEC2-DCA1B4FC216E}"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9.png"/><Relationship Id="rId7" Type="http://schemas.openxmlformats.org/officeDocument/2006/relationships/image" Target="../media/image40.sv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https://user-images.githubusercontent.com/16068384/35669948-cfc750ce-0771-11e8-942c-b29347a70187.png" TargetMode="Externa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3074" name="矩形 16"/>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5" name="等腰三角形 4"/>
          <p:cNvSpPr>
            <a:spLocks noChangeArrowheads="1"/>
          </p:cNvSpPr>
          <p:nvPr/>
        </p:nvSpPr>
        <p:spPr bwMode="auto">
          <a:xfrm rot="18848016">
            <a:off x="-52387" y="5568950"/>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3076" name="图片 35"/>
          <p:cNvPicPr>
            <a:picLocks noChangeAspect="1" noChangeArrowheads="1"/>
          </p:cNvPicPr>
          <p:nvPr/>
        </p:nvPicPr>
        <p:blipFill>
          <a:blip r:embed="rId3" cstate="email"/>
          <a:srcRect/>
          <a:stretch>
            <a:fillRect/>
          </a:stretch>
        </p:blipFill>
        <p:spPr bwMode="auto">
          <a:xfrm>
            <a:off x="1938202" y="1019175"/>
            <a:ext cx="8170408"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78" name="矩形 16"/>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0" name="等腰三角形 9"/>
          <p:cNvSpPr>
            <a:spLocks noChangeArrowheads="1"/>
          </p:cNvSpPr>
          <p:nvPr/>
        </p:nvSpPr>
        <p:spPr bwMode="auto">
          <a:xfrm rot="18237801">
            <a:off x="10520363" y="3857625"/>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1" name="等腰三角形 14"/>
          <p:cNvSpPr>
            <a:spLocks noChangeArrowheads="1"/>
          </p:cNvSpPr>
          <p:nvPr/>
        </p:nvSpPr>
        <p:spPr bwMode="auto">
          <a:xfrm rot="19833911">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4" name="矩形 19"/>
          <p:cNvSpPr>
            <a:spLocks noChangeArrowheads="1"/>
          </p:cNvSpPr>
          <p:nvPr/>
        </p:nvSpPr>
        <p:spPr bwMode="auto">
          <a:xfrm>
            <a:off x="2595354" y="1344613"/>
            <a:ext cx="7001292" cy="1892300"/>
          </a:xfrm>
          <a:prstGeom prst="rect">
            <a:avLst/>
          </a:prstGeom>
          <a:noFill/>
          <a:ln w="12700" cmpd="sng">
            <a:solidFill>
              <a:schemeClr val="bg1">
                <a:alpha val="50000"/>
              </a:schemeClr>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p>
        </p:txBody>
      </p:sp>
      <p:cxnSp>
        <p:nvCxnSpPr>
          <p:cNvPr id="3086" name="直接连接符 23"/>
          <p:cNvCxnSpPr>
            <a:cxnSpLocks noChangeShapeType="1"/>
          </p:cNvCxnSpPr>
          <p:nvPr/>
        </p:nvCxnSpPr>
        <p:spPr bwMode="auto">
          <a:xfrm>
            <a:off x="3912393" y="4162239"/>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a:noFill/>
              </a14:hiddenFill>
            </a:ext>
          </a:extLst>
        </p:spPr>
      </p:cxnSp>
      <p:pic>
        <p:nvPicPr>
          <p:cNvPr id="3088" name="图片 28"/>
          <p:cNvPicPr>
            <a:picLocks noChangeAspect="1" noChangeArrowheads="1"/>
          </p:cNvPicPr>
          <p:nvPr/>
        </p:nvPicPr>
        <p:blipFill>
          <a:blip r:embed="rId4" cstate="email"/>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cstate="email"/>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 name="文本框 2"/>
          <p:cNvSpPr txBox="1"/>
          <p:nvPr/>
        </p:nvSpPr>
        <p:spPr>
          <a:xfrm>
            <a:off x="2595354" y="1735048"/>
            <a:ext cx="7202217" cy="1200329"/>
          </a:xfrm>
          <a:prstGeom prst="rect">
            <a:avLst/>
          </a:prstGeom>
          <a:noFill/>
        </p:spPr>
        <p:txBody>
          <a:bodyPr wrap="square" rtlCol="0">
            <a:spAutoFit/>
          </a:bodyPr>
          <a:lstStyle/>
          <a:p>
            <a:pPr algn="ctr"/>
            <a:r>
              <a:rPr lang="en-US" altLang="zh-CN" sz="3600" dirty="0">
                <a:solidFill>
                  <a:srgbClr val="CBCED1"/>
                </a:solidFill>
                <a:latin typeface="微软雅黑" panose="020B0503020204020204" pitchFamily="34" charset="-122"/>
                <a:ea typeface="微软雅黑" panose="020B0503020204020204" pitchFamily="34" charset="-122"/>
              </a:rPr>
              <a:t>Introduction to basic tasks and terms</a:t>
            </a:r>
            <a:r>
              <a:rPr lang="zh-CN" altLang="en-US" sz="3600" dirty="0">
                <a:solidFill>
                  <a:srgbClr val="CBCED1"/>
                </a:solidFill>
                <a:latin typeface="微软雅黑" panose="020B0503020204020204" pitchFamily="34" charset="-122"/>
                <a:ea typeface="微软雅黑" panose="020B0503020204020204" pitchFamily="34" charset="-122"/>
              </a:rPr>
              <a:t> </a:t>
            </a:r>
            <a:r>
              <a:rPr lang="en-US" altLang="zh-CN" sz="3600" dirty="0">
                <a:solidFill>
                  <a:srgbClr val="CBCED1"/>
                </a:solidFill>
                <a:latin typeface="微软雅黑" panose="020B0503020204020204" pitchFamily="34" charset="-122"/>
                <a:ea typeface="微软雅黑" panose="020B0503020204020204" pitchFamily="34" charset="-122"/>
              </a:rPr>
              <a:t>in computer vision</a:t>
            </a:r>
            <a:endParaRPr lang="zh-CN" altLang="en-US" sz="3600" dirty="0">
              <a:solidFill>
                <a:srgbClr val="CBCED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A20B43D7-2C45-4344-98C3-5B1D8C50FFCB}"/>
              </a:ext>
            </a:extLst>
          </p:cNvPr>
          <p:cNvSpPr txBox="1"/>
          <p:nvPr/>
        </p:nvSpPr>
        <p:spPr>
          <a:xfrm>
            <a:off x="4510088" y="4297378"/>
            <a:ext cx="3356385" cy="523220"/>
          </a:xfrm>
          <a:prstGeom prst="rect">
            <a:avLst/>
          </a:prstGeom>
          <a:noFill/>
        </p:spPr>
        <p:txBody>
          <a:bodyPr wrap="square" rtlCol="0">
            <a:spAutoFit/>
          </a:bodyPr>
          <a:lstStyle/>
          <a:p>
            <a:pPr algn="ctr"/>
            <a:r>
              <a:rPr kumimoji="1" lang="en-US" altLang="zh-CN" sz="2800" dirty="0" err="1">
                <a:solidFill>
                  <a:schemeClr val="bg1"/>
                </a:solidFill>
              </a:rPr>
              <a:t>Xiaohan</a:t>
            </a:r>
            <a:r>
              <a:rPr kumimoji="1" lang="en-US" altLang="zh-CN" sz="2800" dirty="0">
                <a:solidFill>
                  <a:schemeClr val="bg1"/>
                </a:solidFill>
              </a:rPr>
              <a:t> WU</a:t>
            </a:r>
            <a:endParaRPr kumimoji="1" lang="zh-CN" altLang="en-US" sz="2800" dirty="0">
              <a:solidFill>
                <a:schemeClr val="bg1"/>
              </a:solidFill>
            </a:endParaRPr>
          </a:p>
        </p:txBody>
      </p:sp>
      <p:sp>
        <p:nvSpPr>
          <p:cNvPr id="4" name="文本框 3">
            <a:extLst>
              <a:ext uri="{FF2B5EF4-FFF2-40B4-BE49-F238E27FC236}">
                <a16:creationId xmlns:a16="http://schemas.microsoft.com/office/drawing/2014/main" id="{380EF841-6C66-E448-A6FF-1EB94015F4C2}"/>
              </a:ext>
            </a:extLst>
          </p:cNvPr>
          <p:cNvSpPr txBox="1"/>
          <p:nvPr/>
        </p:nvSpPr>
        <p:spPr>
          <a:xfrm>
            <a:off x="5228216" y="3747338"/>
            <a:ext cx="1602890" cy="461665"/>
          </a:xfrm>
          <a:prstGeom prst="rect">
            <a:avLst/>
          </a:prstGeom>
          <a:noFill/>
        </p:spPr>
        <p:txBody>
          <a:bodyPr wrap="square" rtlCol="0">
            <a:spAutoFit/>
          </a:bodyPr>
          <a:lstStyle/>
          <a:p>
            <a:pPr algn="ctr"/>
            <a:r>
              <a:rPr kumimoji="1" lang="en-US" altLang="zh-CN" sz="2400" dirty="0">
                <a:solidFill>
                  <a:schemeClr val="bg1"/>
                </a:solidFill>
              </a:rPr>
              <a:t>Week 2</a:t>
            </a:r>
            <a:endParaRPr kumimoji="1" lang="zh-CN" altLang="en-US" sz="2400" dirty="0">
              <a:solidFill>
                <a:schemeClr val="bg1"/>
              </a:solidFill>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p:stCondLst>
                              <p:cond delay="2500"/>
                            </p:stCondLst>
                            <p:childTnLst>
                              <p:par>
                                <p:cTn id="70" presetID="16" presetClass="entr" presetSubtype="37" fill="hold" nodeType="afterEffect">
                                  <p:stCondLst>
                                    <p:cond delay="0"/>
                                  </p:stCondLst>
                                  <p:childTnLst>
                                    <p:set>
                                      <p:cBhvr>
                                        <p:cTn id="71" dur="1" fill="hold">
                                          <p:stCondLst>
                                            <p:cond delay="0"/>
                                          </p:stCondLst>
                                        </p:cTn>
                                        <p:tgtEl>
                                          <p:spTgt spid="3086"/>
                                        </p:tgtEl>
                                        <p:attrNameLst>
                                          <p:attrName>style.visibility</p:attrName>
                                        </p:attrNameLst>
                                      </p:cBhvr>
                                      <p:to>
                                        <p:strVal val="visible"/>
                                      </p:to>
                                    </p:set>
                                    <p:animEffect transition="in" filter="barn(outVertical)">
                                      <p:cBhvr>
                                        <p:cTn id="72"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3075" grpId="0" animBg="1" autoUpdateAnimBg="0"/>
      <p:bldP spid="3077" grpId="0" animBg="1" autoUpdateAnimBg="0"/>
      <p:bldP spid="3078" grpId="0" animBg="1"/>
      <p:bldP spid="3079" grpId="0" animBg="1" autoUpdateAnimBg="0"/>
      <p:bldP spid="3080" grpId="0" animBg="1" autoUpdateAnimBg="0"/>
      <p:bldP spid="3081" grpId="0" animBg="1"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08</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7729537" cy="461665"/>
          </a:xfrm>
          <a:prstGeom prst="rect">
            <a:avLst/>
          </a:prstGeom>
          <a:noFill/>
        </p:spPr>
        <p:txBody>
          <a:bodyPr wrap="square" rtlCol="0">
            <a:spAutoFit/>
          </a:bodyPr>
          <a:lstStyle/>
          <a:p>
            <a:r>
              <a:rPr kumimoji="1" lang="en-US" altLang="zh-CN" sz="2400">
                <a:solidFill>
                  <a:schemeClr val="bg1"/>
                </a:solidFill>
              </a:rPr>
              <a:t>3D reconstruction</a:t>
            </a:r>
            <a:endParaRPr kumimoji="1" lang="zh-CN" altLang="en-US" sz="2400" dirty="0">
              <a:solidFill>
                <a:schemeClr val="bg1"/>
              </a:solidFill>
            </a:endParaRPr>
          </a:p>
        </p:txBody>
      </p:sp>
      <p:pic>
        <p:nvPicPr>
          <p:cNvPr id="15362" name="Picture 2" descr="Unrestricted Facial Geometry Reconstruction Using Image-to-Image  Translation | Papers With Code">
            <a:extLst>
              <a:ext uri="{FF2B5EF4-FFF2-40B4-BE49-F238E27FC236}">
                <a16:creationId xmlns:a16="http://schemas.microsoft.com/office/drawing/2014/main" id="{1D092CC5-5C19-B04F-A7F6-36F6CD804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73" y="1019100"/>
            <a:ext cx="7192537" cy="404580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92527BBF-664C-2544-874A-6B5B6297D9D1}"/>
              </a:ext>
            </a:extLst>
          </p:cNvPr>
          <p:cNvPicPr>
            <a:picLocks noChangeAspect="1"/>
          </p:cNvPicPr>
          <p:nvPr/>
        </p:nvPicPr>
        <p:blipFill>
          <a:blip r:embed="rId4"/>
          <a:stretch>
            <a:fillRect/>
          </a:stretch>
        </p:blipFill>
        <p:spPr>
          <a:xfrm>
            <a:off x="3958681" y="1182613"/>
            <a:ext cx="8155259" cy="3069183"/>
          </a:xfrm>
          <a:prstGeom prst="rect">
            <a:avLst/>
          </a:prstGeom>
        </p:spPr>
      </p:pic>
      <p:pic>
        <p:nvPicPr>
          <p:cNvPr id="15364" name="Picture 4" descr="From Points to Multi-Object 3D Reconstruction - Computer Vision">
            <a:extLst>
              <a:ext uri="{FF2B5EF4-FFF2-40B4-BE49-F238E27FC236}">
                <a16:creationId xmlns:a16="http://schemas.microsoft.com/office/drawing/2014/main" id="{CBAA9B29-A3A8-8C42-9045-D01359639E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604" y="3925990"/>
            <a:ext cx="7976839" cy="289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3753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arn(inVertical)">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364"/>
                                        </p:tgtEl>
                                        <p:attrNameLst>
                                          <p:attrName>style.visibility</p:attrName>
                                        </p:attrNameLst>
                                      </p:cBhvr>
                                      <p:to>
                                        <p:strVal val="visible"/>
                                      </p:to>
                                    </p:set>
                                    <p:anim calcmode="lin" valueType="num">
                                      <p:cBhvr additive="base">
                                        <p:cTn id="17" dur="500" fill="hold"/>
                                        <p:tgtEl>
                                          <p:spTgt spid="15364"/>
                                        </p:tgtEl>
                                        <p:attrNameLst>
                                          <p:attrName>ppt_x</p:attrName>
                                        </p:attrNameLst>
                                      </p:cBhvr>
                                      <p:tavLst>
                                        <p:tav tm="0">
                                          <p:val>
                                            <p:strVal val="#ppt_x"/>
                                          </p:val>
                                        </p:tav>
                                        <p:tav tm="100000">
                                          <p:val>
                                            <p:strVal val="#ppt_x"/>
                                          </p:val>
                                        </p:tav>
                                      </p:tavLst>
                                    </p:anim>
                                    <p:anim calcmode="lin" valueType="num">
                                      <p:cBhvr additive="base">
                                        <p:cTn id="18"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grpSp>
        <p:nvGrpSpPr>
          <p:cNvPr id="11266" name="组合 40"/>
          <p:cNvGrpSpPr/>
          <p:nvPr/>
        </p:nvGrpSpPr>
        <p:grpSpPr bwMode="auto">
          <a:xfrm>
            <a:off x="-136525" y="474663"/>
            <a:ext cx="12411075" cy="5784850"/>
            <a:chOff x="0" y="0"/>
            <a:chExt cx="12410868" cy="5784745"/>
          </a:xfrm>
        </p:grpSpPr>
        <p:sp>
          <p:nvSpPr>
            <p:cNvPr id="1126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0" name="图片 36"/>
            <p:cNvPicPr>
              <a:picLocks noChangeAspect="1" noChangeArrowheads="1"/>
            </p:cNvPicPr>
            <p:nvPr/>
          </p:nvPicPr>
          <p:blipFill>
            <a:blip r:embed="rId3" cstate="email"/>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1274" name="矩形 19"/>
          <p:cNvSpPr>
            <a:spLocks noChangeArrowheads="1"/>
          </p:cNvSpPr>
          <p:nvPr/>
        </p:nvSpPr>
        <p:spPr bwMode="auto">
          <a:xfrm>
            <a:off x="0" y="2066925"/>
            <a:ext cx="12192000" cy="2949575"/>
          </a:xfrm>
          <a:prstGeom prst="rect">
            <a:avLst/>
          </a:prstGeom>
          <a:blipFill dpi="0" rotWithShape="1">
            <a:blip r:embed="rId4" cstate="email"/>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7" name="文本框 23"/>
          <p:cNvPicPr>
            <a:picLocks noChangeArrowheads="1"/>
          </p:cNvPicPr>
          <p:nvPr/>
        </p:nvPicPr>
        <p:blipFill>
          <a:blip r:embed="rId5" cstate="email"/>
          <a:srcRect/>
          <a:stretch>
            <a:fillRect/>
          </a:stretch>
        </p:blipFill>
        <p:spPr bwMode="auto">
          <a:xfrm>
            <a:off x="248444" y="983456"/>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7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cxnSp>
        <p:nvCxnSpPr>
          <p:cNvPr id="1128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cxnSp>
        <p:nvCxnSpPr>
          <p:cNvPr id="1128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grpSp>
        <p:nvGrpSpPr>
          <p:cNvPr id="11282" name="组合 5"/>
          <p:cNvGrpSpPr/>
          <p:nvPr/>
        </p:nvGrpSpPr>
        <p:grpSpPr bwMode="auto">
          <a:xfrm>
            <a:off x="0" y="2414588"/>
            <a:ext cx="12192000" cy="1479550"/>
            <a:chOff x="0" y="0"/>
            <a:chExt cx="12192000" cy="1480457"/>
          </a:xfrm>
        </p:grpSpPr>
        <p:sp>
          <p:nvSpPr>
            <p:cNvPr id="11283" name="弧形 44"/>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128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ln>
            <a:extLst>
              <a:ext uri="{909E8E84-426E-40DD-AFC4-6F175D3DCCD1}">
                <a14:hiddenFill xmlns:a14="http://schemas.microsoft.com/office/drawing/2010/main">
                  <a:noFill/>
                </a14:hiddenFill>
              </a:ext>
            </a:extLst>
          </p:spPr>
        </p:cxnSp>
        <p:cxnSp>
          <p:nvCxnSpPr>
            <p:cNvPr id="1128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ln>
            <a:extLst>
              <a:ext uri="{909E8E84-426E-40DD-AFC4-6F175D3DCCD1}">
                <a14:hiddenFill xmlns:a14="http://schemas.microsoft.com/office/drawing/2010/main">
                  <a:noFill/>
                </a14:hiddenFill>
              </a:ext>
            </a:extLst>
          </p:spPr>
        </p:cxnSp>
      </p:grpSp>
      <p:grpSp>
        <p:nvGrpSpPr>
          <p:cNvPr id="11286" name="组合 74"/>
          <p:cNvGrpSpPr/>
          <p:nvPr/>
        </p:nvGrpSpPr>
        <p:grpSpPr bwMode="auto">
          <a:xfrm>
            <a:off x="5475288" y="2524125"/>
            <a:ext cx="1247775" cy="1249363"/>
            <a:chOff x="0" y="0"/>
            <a:chExt cx="1248318" cy="1248318"/>
          </a:xfrm>
        </p:grpSpPr>
        <p:sp>
          <p:nvSpPr>
            <p:cNvPr id="1128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28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grpSp>
        <p:nvGrpSpPr>
          <p:cNvPr id="11289" name="组合 4"/>
          <p:cNvGrpSpPr/>
          <p:nvPr/>
        </p:nvGrpSpPr>
        <p:grpSpPr bwMode="auto">
          <a:xfrm>
            <a:off x="4787177" y="3875491"/>
            <a:ext cx="2639470" cy="579827"/>
            <a:chOff x="0" y="0"/>
            <a:chExt cx="2640843" cy="580026"/>
          </a:xfrm>
        </p:grpSpPr>
        <p:sp>
          <p:nvSpPr>
            <p:cNvPr id="11290" name="文本框 66"/>
            <p:cNvSpPr txBox="1">
              <a:spLocks noChangeArrowheads="1"/>
            </p:cNvSpPr>
            <p:nvPr/>
          </p:nvSpPr>
          <p:spPr bwMode="auto">
            <a:xfrm>
              <a:off x="0" y="0"/>
              <a:ext cx="2640843" cy="52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algn="ctr" eaLnBrk="1" hangingPunct="1"/>
              <a:r>
                <a:rPr lang="en-US" altLang="zh-CN" sz="2800" b="1" dirty="0">
                  <a:solidFill>
                    <a:srgbClr val="FFFFFF"/>
                  </a:solidFill>
                  <a:latin typeface="Arial" panose="020B0604020202020204" pitchFamily="34" charset="0"/>
                  <a:cs typeface="Arial" panose="020B0604020202020204" pitchFamily="34" charset="0"/>
                </a:rPr>
                <a:t>Basic Terms</a:t>
              </a:r>
              <a:endParaRPr lang="zh-CN" altLang="en-US" sz="2800" b="1" dirty="0">
                <a:solidFill>
                  <a:srgbClr val="FFFFFF"/>
                </a:solidFill>
                <a:latin typeface="Arial" panose="020B0604020202020204" pitchFamily="34" charset="0"/>
                <a:cs typeface="Arial" panose="020B0604020202020204" pitchFamily="34" charset="0"/>
              </a:endParaRPr>
            </a:p>
          </p:txBody>
        </p:sp>
        <p:sp>
          <p:nvSpPr>
            <p:cNvPr id="11291" name="矩形 70"/>
            <p:cNvSpPr>
              <a:spLocks noChangeArrowheads="1"/>
            </p:cNvSpPr>
            <p:nvPr/>
          </p:nvSpPr>
          <p:spPr bwMode="auto">
            <a:xfrm>
              <a:off x="3892" y="333720"/>
              <a:ext cx="2242954"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endParaRPr lang="zh-CN" altLang="en-US" sz="1000" dirty="0">
                <a:solidFill>
                  <a:srgbClr val="FFFFFF"/>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727926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p:cTn id="7" dur="500" fill="hold"/>
                                        <p:tgtEl>
                                          <p:spTgt spid="11286"/>
                                        </p:tgtEl>
                                        <p:attrNameLst>
                                          <p:attrName>ppt_w</p:attrName>
                                        </p:attrNameLst>
                                      </p:cBhvr>
                                      <p:tavLst>
                                        <p:tav tm="0">
                                          <p:val>
                                            <p:fltVal val="0"/>
                                          </p:val>
                                        </p:tav>
                                        <p:tav tm="100000">
                                          <p:val>
                                            <p:strVal val="#ppt_w"/>
                                          </p:val>
                                        </p:tav>
                                      </p:tavLst>
                                    </p:anim>
                                    <p:anim calcmode="lin" valueType="num">
                                      <p:cBhvr>
                                        <p:cTn id="8" dur="500" fill="hold"/>
                                        <p:tgtEl>
                                          <p:spTgt spid="1128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11289"/>
                                        </p:tgtEl>
                                        <p:attrNameLst>
                                          <p:attrName>style.visibility</p:attrName>
                                        </p:attrNameLst>
                                      </p:cBhvr>
                                      <p:to>
                                        <p:strVal val="visible"/>
                                      </p:to>
                                    </p:set>
                                    <p:anim calcmode="lin" valueType="num">
                                      <p:cBhvr additive="base">
                                        <p:cTn id="11" dur="500"/>
                                        <p:tgtEl>
                                          <p:spTgt spid="11289"/>
                                        </p:tgtEl>
                                        <p:attrNameLst>
                                          <p:attrName>ppt_y</p:attrName>
                                        </p:attrNameLst>
                                      </p:cBhvr>
                                      <p:tavLst>
                                        <p:tav tm="0">
                                          <p:val>
                                            <p:strVal val="#ppt_y-#ppt_h*1.125000"/>
                                          </p:val>
                                        </p:tav>
                                        <p:tav tm="100000">
                                          <p:val>
                                            <p:strVal val="#ppt_y"/>
                                          </p:val>
                                        </p:tav>
                                      </p:tavLst>
                                    </p:anim>
                                    <p:animEffect transition="in" filter="wipe(down)">
                                      <p:cBhvr>
                                        <p:cTn id="12" dur="500"/>
                                        <p:tgtEl>
                                          <p:spTgt spid="11289"/>
                                        </p:tgtEl>
                                      </p:cBhvr>
                                    </p:animEffect>
                                  </p:childTnLst>
                                </p:cTn>
                              </p:par>
                            </p:childTnLst>
                          </p:cTn>
                        </p:par>
                        <p:par>
                          <p:cTn id="13" fill="hold">
                            <p:stCondLst>
                              <p:cond delay="500"/>
                            </p:stCondLst>
                            <p:childTnLst>
                              <p:par>
                                <p:cTn id="14" presetID="16" presetClass="entr" presetSubtype="37" fill="hold" nodeType="afterEffect">
                                  <p:stCondLst>
                                    <p:cond delay="0"/>
                                  </p:stCondLst>
                                  <p:childTnLst>
                                    <p:set>
                                      <p:cBhvr>
                                        <p:cTn id="15" dur="1" fill="hold">
                                          <p:stCondLst>
                                            <p:cond delay="0"/>
                                          </p:stCondLst>
                                        </p:cTn>
                                        <p:tgtEl>
                                          <p:spTgt spid="11282"/>
                                        </p:tgtEl>
                                        <p:attrNameLst>
                                          <p:attrName>style.visibility</p:attrName>
                                        </p:attrNameLst>
                                      </p:cBhvr>
                                      <p:to>
                                        <p:strVal val="visible"/>
                                      </p:to>
                                    </p:set>
                                    <p:animEffect transition="in" filter="barn(outVertical)">
                                      <p:cBhvr>
                                        <p:cTn id="16"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01</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7729537" cy="461665"/>
          </a:xfrm>
          <a:prstGeom prst="rect">
            <a:avLst/>
          </a:prstGeom>
          <a:noFill/>
        </p:spPr>
        <p:txBody>
          <a:bodyPr wrap="square" rtlCol="0">
            <a:spAutoFit/>
          </a:bodyPr>
          <a:lstStyle/>
          <a:p>
            <a:r>
              <a:rPr kumimoji="1" lang="en-US" altLang="zh-CN" sz="2400" dirty="0">
                <a:solidFill>
                  <a:schemeClr val="bg1"/>
                </a:solidFill>
              </a:rPr>
              <a:t>ROI(Region of interest)</a:t>
            </a:r>
            <a:r>
              <a:rPr kumimoji="1" lang="zh-CN" altLang="en-US" sz="2400" dirty="0">
                <a:solidFill>
                  <a:schemeClr val="bg1"/>
                </a:solidFill>
              </a:rPr>
              <a:t>、</a:t>
            </a:r>
            <a:r>
              <a:rPr kumimoji="1" lang="en-US" altLang="zh-CN" sz="2400" dirty="0">
                <a:solidFill>
                  <a:schemeClr val="bg1"/>
                </a:solidFill>
              </a:rPr>
              <a:t>Region proposal</a:t>
            </a:r>
            <a:endParaRPr kumimoji="1" lang="zh-CN" altLang="en-US" sz="2400" dirty="0">
              <a:solidFill>
                <a:schemeClr val="bg1"/>
              </a:solidFill>
            </a:endParaRPr>
          </a:p>
        </p:txBody>
      </p:sp>
      <p:pic>
        <p:nvPicPr>
          <p:cNvPr id="16386" name="Picture 2" descr="Select a region of interest (ROI) from pixel stream - Simulink - MathWorks  日本">
            <a:extLst>
              <a:ext uri="{FF2B5EF4-FFF2-40B4-BE49-F238E27FC236}">
                <a16:creationId xmlns:a16="http://schemas.microsoft.com/office/drawing/2014/main" id="{8767AE0F-1893-154F-B4E7-0C1C3CDFC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14" y="1041400"/>
            <a:ext cx="6247664" cy="266567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D4191B2-74AA-7D46-A9F9-BD852299C91E}"/>
              </a:ext>
            </a:extLst>
          </p:cNvPr>
          <p:cNvSpPr/>
          <p:nvPr/>
        </p:nvSpPr>
        <p:spPr>
          <a:xfrm>
            <a:off x="819150" y="4654758"/>
            <a:ext cx="9573787" cy="1200329"/>
          </a:xfrm>
          <a:prstGeom prst="rect">
            <a:avLst/>
          </a:prstGeom>
        </p:spPr>
        <p:txBody>
          <a:bodyPr wrap="square">
            <a:spAutoFit/>
          </a:bodyPr>
          <a:lstStyle/>
          <a:p>
            <a:r>
              <a:rPr lang="en" altLang="zh-CN" dirty="0">
                <a:solidFill>
                  <a:schemeClr val="bg1"/>
                </a:solidFill>
              </a:rPr>
              <a:t>A </a:t>
            </a:r>
            <a:r>
              <a:rPr lang="en" altLang="zh-CN" b="1" dirty="0">
                <a:solidFill>
                  <a:schemeClr val="bg1"/>
                </a:solidFill>
              </a:rPr>
              <a:t>region of interest</a:t>
            </a:r>
            <a:r>
              <a:rPr lang="en" altLang="zh-CN" dirty="0">
                <a:solidFill>
                  <a:schemeClr val="bg1"/>
                </a:solidFill>
              </a:rPr>
              <a:t> (often abbreviated </a:t>
            </a:r>
            <a:r>
              <a:rPr lang="en" altLang="zh-CN" b="1" dirty="0">
                <a:solidFill>
                  <a:schemeClr val="bg1"/>
                </a:solidFill>
              </a:rPr>
              <a:t>ROI</a:t>
            </a:r>
            <a:r>
              <a:rPr lang="en" altLang="zh-CN" dirty="0">
                <a:solidFill>
                  <a:schemeClr val="bg1"/>
                </a:solidFill>
              </a:rPr>
              <a:t>), are samples within a data set identified for a particular purpose. In computer vision and optical character recognition, the ROI defines the borders of an object under consideration. In many applications, symbolic (textual) labels are added to a ROI, to describe its content in a compact manner. Within a ROI may lie individual points of interest (POIs).</a:t>
            </a:r>
            <a:endParaRPr lang="zh-CN" altLang="en-US" dirty="0">
              <a:solidFill>
                <a:schemeClr val="bg1"/>
              </a:solidFill>
            </a:endParaRPr>
          </a:p>
        </p:txBody>
      </p:sp>
      <p:pic>
        <p:nvPicPr>
          <p:cNvPr id="16388" name="Picture 4">
            <a:extLst>
              <a:ext uri="{FF2B5EF4-FFF2-40B4-BE49-F238E27FC236}">
                <a16:creationId xmlns:a16="http://schemas.microsoft.com/office/drawing/2014/main" id="{A5A86411-BCFF-984B-AC78-ABB2EBC89A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1188" y="618273"/>
            <a:ext cx="3511923" cy="351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78177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02</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7729537" cy="461665"/>
          </a:xfrm>
          <a:prstGeom prst="rect">
            <a:avLst/>
          </a:prstGeom>
          <a:noFill/>
        </p:spPr>
        <p:txBody>
          <a:bodyPr wrap="square" rtlCol="0">
            <a:spAutoFit/>
          </a:bodyPr>
          <a:lstStyle/>
          <a:p>
            <a:r>
              <a:rPr kumimoji="1" lang="en-US" altLang="zh-CN" sz="2400" dirty="0">
                <a:solidFill>
                  <a:schemeClr val="bg1"/>
                </a:solidFill>
              </a:rPr>
              <a:t>IOU(</a:t>
            </a:r>
            <a:r>
              <a:rPr lang="en" altLang="zh-CN" sz="2400" dirty="0">
                <a:solidFill>
                  <a:schemeClr val="bg1"/>
                </a:solidFill>
              </a:rPr>
              <a:t>Intersection over Union)</a:t>
            </a:r>
            <a:endParaRPr kumimoji="1" lang="zh-CN" altLang="en-US" sz="2400" dirty="0">
              <a:solidFill>
                <a:schemeClr val="bg1"/>
              </a:solidFill>
            </a:endParaRPr>
          </a:p>
        </p:txBody>
      </p:sp>
      <p:pic>
        <p:nvPicPr>
          <p:cNvPr id="17410" name="Picture 2" descr="在这里插入图片描述">
            <a:extLst>
              <a:ext uri="{FF2B5EF4-FFF2-40B4-BE49-F238E27FC236}">
                <a16:creationId xmlns:a16="http://schemas.microsoft.com/office/drawing/2014/main" id="{735009AF-040D-A14E-B475-2EBBCAA61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550" y="916967"/>
            <a:ext cx="41529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CB914CC9-38D7-AA40-A756-B657C8EA3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6930" y="496318"/>
            <a:ext cx="4611806" cy="327391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C9339B62-E9F5-4841-8ACD-8084BC35B7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6930" y="4064469"/>
            <a:ext cx="6379142" cy="262553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7E9060FC-41F0-424C-82D7-A114F53FADBF}"/>
              </a:ext>
            </a:extLst>
          </p:cNvPr>
          <p:cNvSpPr/>
          <p:nvPr/>
        </p:nvSpPr>
        <p:spPr>
          <a:xfrm>
            <a:off x="257701" y="5377235"/>
            <a:ext cx="5560741" cy="923330"/>
          </a:xfrm>
          <a:prstGeom prst="rect">
            <a:avLst/>
          </a:prstGeom>
        </p:spPr>
        <p:txBody>
          <a:bodyPr wrap="square">
            <a:spAutoFit/>
          </a:bodyPr>
          <a:lstStyle/>
          <a:p>
            <a:r>
              <a:rPr lang="en" altLang="zh-CN" dirty="0">
                <a:solidFill>
                  <a:schemeClr val="bg1"/>
                </a:solidFill>
                <a:latin typeface="charter" panose="02040503050506020203" pitchFamily="18" charset="0"/>
              </a:rPr>
              <a:t>Intersection over union (</a:t>
            </a:r>
            <a:r>
              <a:rPr lang="en" altLang="zh-CN" dirty="0" err="1">
                <a:solidFill>
                  <a:schemeClr val="bg1"/>
                </a:solidFill>
                <a:latin typeface="charter" panose="02040503050506020203" pitchFamily="18" charset="0"/>
              </a:rPr>
              <a:t>IoU</a:t>
            </a:r>
            <a:r>
              <a:rPr lang="en" altLang="zh-CN" dirty="0">
                <a:solidFill>
                  <a:schemeClr val="bg1"/>
                </a:solidFill>
                <a:latin typeface="charter" panose="02040503050506020203" pitchFamily="18" charset="0"/>
              </a:rPr>
              <a:t>) is known to be a good metric for measuring overlap between two bounding boxes or masks.</a:t>
            </a:r>
            <a:endParaRPr lang="zh-CN" altLang="en-US" dirty="0">
              <a:solidFill>
                <a:schemeClr val="bg1"/>
              </a:solidFill>
            </a:endParaRPr>
          </a:p>
        </p:txBody>
      </p:sp>
    </p:spTree>
    <p:extLst>
      <p:ext uri="{BB962C8B-B14F-4D97-AF65-F5344CB8AC3E}">
        <p14:creationId xmlns:p14="http://schemas.microsoft.com/office/powerpoint/2010/main" val="421180961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a:t>
            </a:r>
            <a:r>
              <a:rPr lang="en-US" altLang="zh-CN" sz="2400" b="1" dirty="0">
                <a:solidFill>
                  <a:srgbClr val="132F55"/>
                </a:solidFill>
                <a:latin typeface="华文细黑" pitchFamily="2" charset="-122"/>
                <a:ea typeface="华文细黑" pitchFamily="2" charset="-122"/>
              </a:rPr>
              <a:t>3</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8354702" cy="461665"/>
          </a:xfrm>
          <a:prstGeom prst="rect">
            <a:avLst/>
          </a:prstGeom>
          <a:noFill/>
        </p:spPr>
        <p:txBody>
          <a:bodyPr wrap="square" rtlCol="0">
            <a:spAutoFit/>
          </a:bodyPr>
          <a:lstStyle/>
          <a:p>
            <a:r>
              <a:rPr lang="en" altLang="zh-CN" sz="2400" b="1" dirty="0">
                <a:solidFill>
                  <a:schemeClr val="bg1"/>
                </a:solidFill>
              </a:rPr>
              <a:t>Accuracy</a:t>
            </a:r>
            <a:r>
              <a:rPr lang="zh-CN" altLang="en" sz="2400" b="1" dirty="0">
                <a:solidFill>
                  <a:schemeClr val="bg1"/>
                </a:solidFill>
              </a:rPr>
              <a:t>（</a:t>
            </a:r>
            <a:r>
              <a:rPr lang="zh-CN" altLang="en-US" sz="2400" b="1" dirty="0">
                <a:solidFill>
                  <a:schemeClr val="bg1"/>
                </a:solidFill>
              </a:rPr>
              <a:t>精度）</a:t>
            </a:r>
            <a:r>
              <a:rPr lang="zh-CN" altLang="en-US" sz="2400" dirty="0">
                <a:solidFill>
                  <a:schemeClr val="bg1"/>
                </a:solidFill>
              </a:rPr>
              <a:t>、</a:t>
            </a:r>
            <a:r>
              <a:rPr lang="en" altLang="zh-CN" sz="2400" b="1" dirty="0">
                <a:solidFill>
                  <a:schemeClr val="bg1"/>
                </a:solidFill>
              </a:rPr>
              <a:t>Precision</a:t>
            </a:r>
            <a:r>
              <a:rPr lang="zh-CN" altLang="en" sz="2400" b="1" dirty="0">
                <a:solidFill>
                  <a:schemeClr val="bg1"/>
                </a:solidFill>
              </a:rPr>
              <a:t>（</a:t>
            </a:r>
            <a:r>
              <a:rPr lang="zh-CN" altLang="en-US" sz="2400" b="1" dirty="0">
                <a:solidFill>
                  <a:schemeClr val="bg1"/>
                </a:solidFill>
              </a:rPr>
              <a:t>精准度）</a:t>
            </a:r>
            <a:r>
              <a:rPr lang="zh-CN" altLang="en-US" sz="2400" dirty="0">
                <a:solidFill>
                  <a:schemeClr val="bg1"/>
                </a:solidFill>
              </a:rPr>
              <a:t>和</a:t>
            </a:r>
            <a:r>
              <a:rPr lang="en" altLang="zh-CN" sz="2400" b="1" dirty="0">
                <a:solidFill>
                  <a:schemeClr val="bg1"/>
                </a:solidFill>
              </a:rPr>
              <a:t>Recall</a:t>
            </a:r>
            <a:r>
              <a:rPr lang="zh-CN" altLang="en" sz="2400" b="1" dirty="0">
                <a:solidFill>
                  <a:schemeClr val="bg1"/>
                </a:solidFill>
              </a:rPr>
              <a:t>（</a:t>
            </a:r>
            <a:r>
              <a:rPr lang="zh-CN" altLang="en-US" sz="2400" b="1" dirty="0">
                <a:solidFill>
                  <a:schemeClr val="bg1"/>
                </a:solidFill>
              </a:rPr>
              <a:t>召回率）</a:t>
            </a:r>
            <a:endParaRPr kumimoji="1" lang="zh-CN" altLang="en-US" sz="2400" dirty="0">
              <a:solidFill>
                <a:schemeClr val="bg1"/>
              </a:solidFill>
            </a:endParaRPr>
          </a:p>
        </p:txBody>
      </p:sp>
      <p:sp>
        <p:nvSpPr>
          <p:cNvPr id="2" name="矩形 1">
            <a:extLst>
              <a:ext uri="{FF2B5EF4-FFF2-40B4-BE49-F238E27FC236}">
                <a16:creationId xmlns:a16="http://schemas.microsoft.com/office/drawing/2014/main" id="{BE0801C3-17BB-CA4B-B01A-0A2B32408942}"/>
              </a:ext>
            </a:extLst>
          </p:cNvPr>
          <p:cNvSpPr/>
          <p:nvPr/>
        </p:nvSpPr>
        <p:spPr>
          <a:xfrm>
            <a:off x="407987" y="1205442"/>
            <a:ext cx="11523817" cy="646331"/>
          </a:xfrm>
          <a:prstGeom prst="rect">
            <a:avLst/>
          </a:prstGeom>
        </p:spPr>
        <p:txBody>
          <a:bodyPr wrap="square">
            <a:spAutoFit/>
          </a:bodyPr>
          <a:lstStyle/>
          <a:p>
            <a:r>
              <a:rPr lang="en" altLang="zh-CN" b="1" dirty="0">
                <a:solidFill>
                  <a:schemeClr val="bg1"/>
                </a:solidFill>
              </a:rPr>
              <a:t>Accuracy</a:t>
            </a:r>
            <a:r>
              <a:rPr lang="zh-CN" altLang="en" b="1" dirty="0">
                <a:solidFill>
                  <a:schemeClr val="bg1"/>
                </a:solidFill>
              </a:rPr>
              <a:t>（</a:t>
            </a:r>
            <a:r>
              <a:rPr lang="zh-CN" altLang="en-US" b="1" dirty="0">
                <a:solidFill>
                  <a:schemeClr val="bg1"/>
                </a:solidFill>
              </a:rPr>
              <a:t>精度）</a:t>
            </a:r>
            <a:r>
              <a:rPr lang="zh-CN" altLang="en-US" dirty="0">
                <a:solidFill>
                  <a:schemeClr val="bg1"/>
                </a:solidFill>
              </a:rPr>
              <a:t>和</a:t>
            </a:r>
            <a:r>
              <a:rPr lang="en" altLang="zh-CN" b="1" dirty="0">
                <a:solidFill>
                  <a:schemeClr val="bg1"/>
                </a:solidFill>
              </a:rPr>
              <a:t>Error Rate</a:t>
            </a:r>
            <a:r>
              <a:rPr lang="zh-CN" altLang="en" b="1" dirty="0">
                <a:solidFill>
                  <a:schemeClr val="bg1"/>
                </a:solidFill>
              </a:rPr>
              <a:t>（</a:t>
            </a:r>
            <a:r>
              <a:rPr lang="zh-CN" altLang="en-US" b="1" dirty="0">
                <a:solidFill>
                  <a:schemeClr val="bg1"/>
                </a:solidFill>
              </a:rPr>
              <a:t>错误率）</a:t>
            </a:r>
            <a:r>
              <a:rPr lang="zh-CN" altLang="en-US" dirty="0">
                <a:solidFill>
                  <a:schemeClr val="bg1"/>
                </a:solidFill>
              </a:rPr>
              <a:t>是分类模型中最常见的两种性能度量指标，既适用于二分类任务，也适用于多分类任务。</a:t>
            </a:r>
          </a:p>
        </p:txBody>
      </p:sp>
      <p:pic>
        <p:nvPicPr>
          <p:cNvPr id="3" name="图片 2">
            <a:extLst>
              <a:ext uri="{FF2B5EF4-FFF2-40B4-BE49-F238E27FC236}">
                <a16:creationId xmlns:a16="http://schemas.microsoft.com/office/drawing/2014/main" id="{CCE67B1A-3591-944D-A708-E630D22AA2CA}"/>
              </a:ext>
            </a:extLst>
          </p:cNvPr>
          <p:cNvPicPr>
            <a:picLocks noChangeAspect="1"/>
          </p:cNvPicPr>
          <p:nvPr/>
        </p:nvPicPr>
        <p:blipFill>
          <a:blip r:embed="rId3"/>
          <a:stretch>
            <a:fillRect/>
          </a:stretch>
        </p:blipFill>
        <p:spPr>
          <a:xfrm>
            <a:off x="407987" y="1981820"/>
            <a:ext cx="5930900" cy="4165600"/>
          </a:xfrm>
          <a:prstGeom prst="rect">
            <a:avLst/>
          </a:prstGeom>
        </p:spPr>
      </p:pic>
    </p:spTree>
    <p:extLst>
      <p:ext uri="{BB962C8B-B14F-4D97-AF65-F5344CB8AC3E}">
        <p14:creationId xmlns:p14="http://schemas.microsoft.com/office/powerpoint/2010/main" val="177039369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a:t>
            </a:r>
            <a:r>
              <a:rPr lang="en-US" altLang="zh-CN" sz="2400" b="1" dirty="0">
                <a:solidFill>
                  <a:srgbClr val="132F55"/>
                </a:solidFill>
                <a:latin typeface="华文细黑" pitchFamily="2" charset="-122"/>
                <a:ea typeface="华文细黑" pitchFamily="2" charset="-122"/>
              </a:rPr>
              <a:t>3</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8354702" cy="461665"/>
          </a:xfrm>
          <a:prstGeom prst="rect">
            <a:avLst/>
          </a:prstGeom>
          <a:noFill/>
        </p:spPr>
        <p:txBody>
          <a:bodyPr wrap="square" rtlCol="0">
            <a:spAutoFit/>
          </a:bodyPr>
          <a:lstStyle/>
          <a:p>
            <a:r>
              <a:rPr lang="en" altLang="zh-CN" sz="2400" b="1" dirty="0">
                <a:solidFill>
                  <a:schemeClr val="bg1"/>
                </a:solidFill>
              </a:rPr>
              <a:t>Accuracy</a:t>
            </a:r>
            <a:r>
              <a:rPr lang="zh-CN" altLang="en" sz="2400" b="1" dirty="0">
                <a:solidFill>
                  <a:schemeClr val="bg1"/>
                </a:solidFill>
              </a:rPr>
              <a:t>（</a:t>
            </a:r>
            <a:r>
              <a:rPr lang="zh-CN" altLang="en-US" sz="2400" b="1" dirty="0">
                <a:solidFill>
                  <a:schemeClr val="bg1"/>
                </a:solidFill>
              </a:rPr>
              <a:t>精度）</a:t>
            </a:r>
            <a:r>
              <a:rPr lang="zh-CN" altLang="en-US" sz="2400" dirty="0">
                <a:solidFill>
                  <a:schemeClr val="bg1"/>
                </a:solidFill>
              </a:rPr>
              <a:t>、</a:t>
            </a:r>
            <a:r>
              <a:rPr lang="en" altLang="zh-CN" sz="2400" b="1" dirty="0">
                <a:solidFill>
                  <a:schemeClr val="bg1"/>
                </a:solidFill>
              </a:rPr>
              <a:t>Precision</a:t>
            </a:r>
            <a:r>
              <a:rPr lang="zh-CN" altLang="en" sz="2400" b="1" dirty="0">
                <a:solidFill>
                  <a:schemeClr val="bg1"/>
                </a:solidFill>
              </a:rPr>
              <a:t>（</a:t>
            </a:r>
            <a:r>
              <a:rPr lang="zh-CN" altLang="en-US" sz="2400" b="1" dirty="0">
                <a:solidFill>
                  <a:schemeClr val="bg1"/>
                </a:solidFill>
              </a:rPr>
              <a:t>精准度）</a:t>
            </a:r>
            <a:r>
              <a:rPr lang="zh-CN" altLang="en-US" sz="2400" dirty="0">
                <a:solidFill>
                  <a:schemeClr val="bg1"/>
                </a:solidFill>
              </a:rPr>
              <a:t>和</a:t>
            </a:r>
            <a:r>
              <a:rPr lang="en" altLang="zh-CN" sz="2400" b="1" dirty="0">
                <a:solidFill>
                  <a:schemeClr val="bg1"/>
                </a:solidFill>
              </a:rPr>
              <a:t>Recall</a:t>
            </a:r>
            <a:r>
              <a:rPr lang="zh-CN" altLang="en" sz="2400" b="1" dirty="0">
                <a:solidFill>
                  <a:schemeClr val="bg1"/>
                </a:solidFill>
              </a:rPr>
              <a:t>（</a:t>
            </a:r>
            <a:r>
              <a:rPr lang="zh-CN" altLang="en-US" sz="2400" b="1" dirty="0">
                <a:solidFill>
                  <a:schemeClr val="bg1"/>
                </a:solidFill>
              </a:rPr>
              <a:t>召回率）</a:t>
            </a:r>
            <a:endParaRPr kumimoji="1" lang="zh-CN" altLang="en-US" sz="2400" dirty="0">
              <a:solidFill>
                <a:schemeClr val="bg1"/>
              </a:solidFill>
            </a:endParaRPr>
          </a:p>
        </p:txBody>
      </p:sp>
      <p:sp>
        <p:nvSpPr>
          <p:cNvPr id="2" name="矩形 1">
            <a:extLst>
              <a:ext uri="{FF2B5EF4-FFF2-40B4-BE49-F238E27FC236}">
                <a16:creationId xmlns:a16="http://schemas.microsoft.com/office/drawing/2014/main" id="{BE0801C3-17BB-CA4B-B01A-0A2B32408942}"/>
              </a:ext>
            </a:extLst>
          </p:cNvPr>
          <p:cNvSpPr/>
          <p:nvPr/>
        </p:nvSpPr>
        <p:spPr>
          <a:xfrm>
            <a:off x="5334639" y="1742248"/>
            <a:ext cx="11523817" cy="523220"/>
          </a:xfrm>
          <a:prstGeom prst="rect">
            <a:avLst/>
          </a:prstGeom>
        </p:spPr>
        <p:txBody>
          <a:bodyPr wrap="square">
            <a:spAutoFit/>
          </a:bodyPr>
          <a:lstStyle/>
          <a:p>
            <a:r>
              <a:rPr lang="en-US" altLang="zh-CN" sz="2800" dirty="0">
                <a:solidFill>
                  <a:schemeClr val="bg1"/>
                </a:solidFill>
              </a:rPr>
              <a:t>Bad example</a:t>
            </a:r>
            <a:endParaRPr lang="zh-CN" altLang="en-US" sz="2800" dirty="0">
              <a:solidFill>
                <a:schemeClr val="bg1"/>
              </a:solidFill>
            </a:endParaRPr>
          </a:p>
        </p:txBody>
      </p:sp>
      <p:sp>
        <p:nvSpPr>
          <p:cNvPr id="4" name="矩形 3">
            <a:extLst>
              <a:ext uri="{FF2B5EF4-FFF2-40B4-BE49-F238E27FC236}">
                <a16:creationId xmlns:a16="http://schemas.microsoft.com/office/drawing/2014/main" id="{227EE677-13C0-5740-98CC-9AC6759D6441}"/>
              </a:ext>
            </a:extLst>
          </p:cNvPr>
          <p:cNvSpPr/>
          <p:nvPr/>
        </p:nvSpPr>
        <p:spPr>
          <a:xfrm>
            <a:off x="5334639" y="2265468"/>
            <a:ext cx="6096000" cy="2862322"/>
          </a:xfrm>
          <a:prstGeom prst="rect">
            <a:avLst/>
          </a:prstGeom>
        </p:spPr>
        <p:txBody>
          <a:bodyPr>
            <a:spAutoFit/>
          </a:bodyPr>
          <a:lstStyle/>
          <a:p>
            <a:r>
              <a:rPr lang="en-US" altLang="zh-CN" dirty="0">
                <a:solidFill>
                  <a:schemeClr val="bg1"/>
                </a:solidFill>
              </a:rPr>
              <a:t>e.g.</a:t>
            </a:r>
            <a:r>
              <a:rPr lang="zh-CN" altLang="en-US" dirty="0">
                <a:solidFill>
                  <a:schemeClr val="bg1"/>
                </a:solidFill>
              </a:rPr>
              <a:t>恐怖分子识别任务，二分类问题，恐怖分子为正例，非恐怖分子负例。</a:t>
            </a:r>
          </a:p>
          <a:p>
            <a:r>
              <a:rPr lang="zh-CN" altLang="en-US" dirty="0">
                <a:solidFill>
                  <a:schemeClr val="bg1"/>
                </a:solidFill>
              </a:rPr>
              <a:t>这个任务的特点是正例负例分布非常不平均，因为恐怖分子的数量远远小于非恐怖分子的数量。假设一个数据集中的恐怖分子的数量与非恐怖分子的数量比例为</a:t>
            </a:r>
            <a:r>
              <a:rPr lang="en-US" altLang="zh-CN" dirty="0">
                <a:solidFill>
                  <a:schemeClr val="bg1"/>
                </a:solidFill>
              </a:rPr>
              <a:t>1:999999999</a:t>
            </a:r>
            <a:r>
              <a:rPr lang="zh-CN" altLang="en-US" dirty="0">
                <a:solidFill>
                  <a:schemeClr val="bg1"/>
                </a:solidFill>
              </a:rPr>
              <a:t>，我们引入一个二分类判别模型，它的行为是将所有样例都识别为负例（非恐怖分子），那么在这个数据集上该模型的</a:t>
            </a:r>
            <a:r>
              <a:rPr lang="en" altLang="zh-CN" dirty="0">
                <a:solidFill>
                  <a:schemeClr val="bg1"/>
                </a:solidFill>
              </a:rPr>
              <a:t>Accuracy</a:t>
            </a:r>
            <a:r>
              <a:rPr lang="zh-CN" altLang="en-US" dirty="0">
                <a:solidFill>
                  <a:schemeClr val="bg1"/>
                </a:solidFill>
              </a:rPr>
              <a:t>高达</a:t>
            </a:r>
            <a:r>
              <a:rPr lang="en-US" altLang="zh-CN" dirty="0">
                <a:solidFill>
                  <a:schemeClr val="bg1"/>
                </a:solidFill>
              </a:rPr>
              <a:t>99.9999999%</a:t>
            </a:r>
            <a:r>
              <a:rPr lang="zh-CN" altLang="en-US" dirty="0">
                <a:solidFill>
                  <a:schemeClr val="bg1"/>
                </a:solidFill>
              </a:rPr>
              <a:t>，但恐怕没有任何一家航空公司会为这个模型买单，因为它永远不会识别出恐怖分子，航空公司更关注有多少恐怖分子被识别了出来。</a:t>
            </a:r>
          </a:p>
        </p:txBody>
      </p:sp>
      <p:pic>
        <p:nvPicPr>
          <p:cNvPr id="18434" name="Picture 2">
            <a:extLst>
              <a:ext uri="{FF2B5EF4-FFF2-40B4-BE49-F238E27FC236}">
                <a16:creationId xmlns:a16="http://schemas.microsoft.com/office/drawing/2014/main" id="{0A7457BB-B519-B242-9678-4D540CB46D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243" y="1897875"/>
            <a:ext cx="4660900" cy="26162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ED671E7F-28BF-3144-9256-F733190B5CF6}"/>
              </a:ext>
            </a:extLst>
          </p:cNvPr>
          <p:cNvSpPr/>
          <p:nvPr/>
        </p:nvSpPr>
        <p:spPr>
          <a:xfrm>
            <a:off x="693737" y="5538824"/>
            <a:ext cx="8461414" cy="369332"/>
          </a:xfrm>
          <a:prstGeom prst="rect">
            <a:avLst/>
          </a:prstGeom>
        </p:spPr>
        <p:txBody>
          <a:bodyPr wrap="square">
            <a:spAutoFit/>
          </a:bodyPr>
          <a:lstStyle/>
          <a:p>
            <a:r>
              <a:rPr lang="en-US" altLang="zh-CN" dirty="0">
                <a:solidFill>
                  <a:schemeClr val="bg1"/>
                </a:solidFill>
              </a:rPr>
              <a:t>-&gt;</a:t>
            </a:r>
            <a:r>
              <a:rPr lang="zh-CN" altLang="en-US" dirty="0">
                <a:solidFill>
                  <a:schemeClr val="bg1"/>
                </a:solidFill>
              </a:rPr>
              <a:t>引入</a:t>
            </a:r>
            <a:r>
              <a:rPr lang="en" altLang="zh-CN" b="1" dirty="0">
                <a:solidFill>
                  <a:schemeClr val="bg1"/>
                </a:solidFill>
              </a:rPr>
              <a:t>Precision</a:t>
            </a:r>
            <a:r>
              <a:rPr lang="zh-CN" altLang="en" b="1" dirty="0">
                <a:solidFill>
                  <a:schemeClr val="bg1"/>
                </a:solidFill>
              </a:rPr>
              <a:t>（</a:t>
            </a:r>
            <a:r>
              <a:rPr lang="zh-CN" altLang="en-US" b="1" dirty="0">
                <a:solidFill>
                  <a:schemeClr val="bg1"/>
                </a:solidFill>
              </a:rPr>
              <a:t>精准度）</a:t>
            </a:r>
            <a:r>
              <a:rPr lang="zh-CN" altLang="en-US" dirty="0">
                <a:solidFill>
                  <a:schemeClr val="bg1"/>
                </a:solidFill>
              </a:rPr>
              <a:t>和</a:t>
            </a:r>
            <a:r>
              <a:rPr lang="en" altLang="zh-CN" b="1" dirty="0">
                <a:solidFill>
                  <a:schemeClr val="bg1"/>
                </a:solidFill>
              </a:rPr>
              <a:t>Recall</a:t>
            </a:r>
            <a:r>
              <a:rPr lang="zh-CN" altLang="en" b="1" dirty="0">
                <a:solidFill>
                  <a:schemeClr val="bg1"/>
                </a:solidFill>
              </a:rPr>
              <a:t>（</a:t>
            </a:r>
            <a:r>
              <a:rPr lang="zh-CN" altLang="en-US" b="1" dirty="0">
                <a:solidFill>
                  <a:schemeClr val="bg1"/>
                </a:solidFill>
              </a:rPr>
              <a:t>召回率）</a:t>
            </a:r>
            <a:r>
              <a:rPr lang="zh-CN" altLang="en-US" dirty="0">
                <a:solidFill>
                  <a:schemeClr val="bg1"/>
                </a:solidFill>
              </a:rPr>
              <a:t>，它们</a:t>
            </a:r>
            <a:r>
              <a:rPr lang="zh-CN" altLang="en-US" b="1" dirty="0">
                <a:solidFill>
                  <a:schemeClr val="bg1"/>
                </a:solidFill>
              </a:rPr>
              <a:t>仅适用于二分类问题</a:t>
            </a:r>
            <a:endParaRPr lang="zh-CN" altLang="en-US" dirty="0">
              <a:solidFill>
                <a:schemeClr val="bg1"/>
              </a:solidFill>
            </a:endParaRPr>
          </a:p>
        </p:txBody>
      </p:sp>
    </p:spTree>
    <p:extLst>
      <p:ext uri="{BB962C8B-B14F-4D97-AF65-F5344CB8AC3E}">
        <p14:creationId xmlns:p14="http://schemas.microsoft.com/office/powerpoint/2010/main" val="388412609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a:t>
            </a:r>
            <a:r>
              <a:rPr lang="en-US" altLang="zh-CN" sz="2400" b="1" dirty="0">
                <a:solidFill>
                  <a:srgbClr val="132F55"/>
                </a:solidFill>
                <a:latin typeface="华文细黑" pitchFamily="2" charset="-122"/>
                <a:ea typeface="华文细黑" pitchFamily="2" charset="-122"/>
              </a:rPr>
              <a:t>3</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8354702" cy="461665"/>
          </a:xfrm>
          <a:prstGeom prst="rect">
            <a:avLst/>
          </a:prstGeom>
          <a:noFill/>
        </p:spPr>
        <p:txBody>
          <a:bodyPr wrap="square" rtlCol="0">
            <a:spAutoFit/>
          </a:bodyPr>
          <a:lstStyle/>
          <a:p>
            <a:r>
              <a:rPr lang="en" altLang="zh-CN" sz="2400" b="1" dirty="0">
                <a:solidFill>
                  <a:schemeClr val="bg1"/>
                </a:solidFill>
              </a:rPr>
              <a:t>Accuracy</a:t>
            </a:r>
            <a:r>
              <a:rPr lang="zh-CN" altLang="en" sz="2400" b="1" dirty="0">
                <a:solidFill>
                  <a:schemeClr val="bg1"/>
                </a:solidFill>
              </a:rPr>
              <a:t>（</a:t>
            </a:r>
            <a:r>
              <a:rPr lang="zh-CN" altLang="en-US" sz="2400" b="1" dirty="0">
                <a:solidFill>
                  <a:schemeClr val="bg1"/>
                </a:solidFill>
              </a:rPr>
              <a:t>精度）</a:t>
            </a:r>
            <a:r>
              <a:rPr lang="zh-CN" altLang="en-US" sz="2400" dirty="0">
                <a:solidFill>
                  <a:schemeClr val="bg1"/>
                </a:solidFill>
              </a:rPr>
              <a:t>、</a:t>
            </a:r>
            <a:r>
              <a:rPr lang="en" altLang="zh-CN" sz="2400" b="1" dirty="0">
                <a:solidFill>
                  <a:schemeClr val="bg1"/>
                </a:solidFill>
              </a:rPr>
              <a:t>Precision</a:t>
            </a:r>
            <a:r>
              <a:rPr lang="zh-CN" altLang="en" sz="2400" b="1" dirty="0">
                <a:solidFill>
                  <a:schemeClr val="bg1"/>
                </a:solidFill>
              </a:rPr>
              <a:t>（</a:t>
            </a:r>
            <a:r>
              <a:rPr lang="zh-CN" altLang="en-US" sz="2400" b="1" dirty="0">
                <a:solidFill>
                  <a:schemeClr val="bg1"/>
                </a:solidFill>
              </a:rPr>
              <a:t>精准度）</a:t>
            </a:r>
            <a:r>
              <a:rPr lang="zh-CN" altLang="en-US" sz="2400" dirty="0">
                <a:solidFill>
                  <a:schemeClr val="bg1"/>
                </a:solidFill>
              </a:rPr>
              <a:t>和</a:t>
            </a:r>
            <a:r>
              <a:rPr lang="en" altLang="zh-CN" sz="2400" b="1" dirty="0">
                <a:solidFill>
                  <a:schemeClr val="bg1"/>
                </a:solidFill>
              </a:rPr>
              <a:t>Recall</a:t>
            </a:r>
            <a:r>
              <a:rPr lang="zh-CN" altLang="en" sz="2400" b="1" dirty="0">
                <a:solidFill>
                  <a:schemeClr val="bg1"/>
                </a:solidFill>
              </a:rPr>
              <a:t>（</a:t>
            </a:r>
            <a:r>
              <a:rPr lang="zh-CN" altLang="en-US" sz="2400" b="1" dirty="0">
                <a:solidFill>
                  <a:schemeClr val="bg1"/>
                </a:solidFill>
              </a:rPr>
              <a:t>召回率）</a:t>
            </a:r>
            <a:endParaRPr kumimoji="1" lang="zh-CN" altLang="en-US" sz="2400" dirty="0">
              <a:solidFill>
                <a:schemeClr val="bg1"/>
              </a:solidFill>
            </a:endParaRPr>
          </a:p>
        </p:txBody>
      </p:sp>
      <p:pic>
        <p:nvPicPr>
          <p:cNvPr id="20482" name="Picture 2">
            <a:extLst>
              <a:ext uri="{FF2B5EF4-FFF2-40B4-BE49-F238E27FC236}">
                <a16:creationId xmlns:a16="http://schemas.microsoft.com/office/drawing/2014/main" id="{1173B577-5B95-7441-89AF-5F0DBAC32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89" y="1241657"/>
            <a:ext cx="4584700" cy="26797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6695068-25A3-B04D-BE8B-D49648DAE2DB}"/>
              </a:ext>
            </a:extLst>
          </p:cNvPr>
          <p:cNvSpPr/>
          <p:nvPr/>
        </p:nvSpPr>
        <p:spPr>
          <a:xfrm>
            <a:off x="5334639" y="1613033"/>
            <a:ext cx="6597166" cy="1754326"/>
          </a:xfrm>
          <a:prstGeom prst="rect">
            <a:avLst/>
          </a:prstGeom>
        </p:spPr>
        <p:txBody>
          <a:bodyPr wrap="square">
            <a:spAutoFit/>
          </a:bodyPr>
          <a:lstStyle/>
          <a:p>
            <a:r>
              <a:rPr lang="en" altLang="zh-CN" b="1" dirty="0">
                <a:solidFill>
                  <a:schemeClr val="bg1"/>
                </a:solidFill>
              </a:rPr>
              <a:t>TP(True Positive)</a:t>
            </a:r>
            <a:r>
              <a:rPr lang="en" altLang="zh-CN" dirty="0">
                <a:solidFill>
                  <a:schemeClr val="bg1"/>
                </a:solidFill>
              </a:rPr>
              <a:t> </a:t>
            </a:r>
            <a:r>
              <a:rPr lang="zh-CN" altLang="en" dirty="0">
                <a:solidFill>
                  <a:schemeClr val="bg1"/>
                </a:solidFill>
              </a:rPr>
              <a:t>－</a:t>
            </a:r>
            <a:r>
              <a:rPr lang="zh-CN" altLang="en-US" dirty="0">
                <a:solidFill>
                  <a:schemeClr val="bg1"/>
                </a:solidFill>
              </a:rPr>
              <a:t>被正确预测的正例．表示真实值为正，同时也被正确的预测为正；</a:t>
            </a:r>
          </a:p>
          <a:p>
            <a:r>
              <a:rPr lang="en" altLang="zh-CN" b="1" dirty="0">
                <a:solidFill>
                  <a:schemeClr val="bg1"/>
                </a:solidFill>
              </a:rPr>
              <a:t>TN(True Negative)</a:t>
            </a:r>
            <a:r>
              <a:rPr lang="en" altLang="zh-CN" dirty="0">
                <a:solidFill>
                  <a:schemeClr val="bg1"/>
                </a:solidFill>
              </a:rPr>
              <a:t> </a:t>
            </a:r>
            <a:r>
              <a:rPr lang="zh-CN" altLang="en" dirty="0">
                <a:solidFill>
                  <a:schemeClr val="bg1"/>
                </a:solidFill>
              </a:rPr>
              <a:t>－</a:t>
            </a:r>
            <a:r>
              <a:rPr lang="zh-CN" altLang="en-US" dirty="0">
                <a:solidFill>
                  <a:schemeClr val="bg1"/>
                </a:solidFill>
              </a:rPr>
              <a:t>被正确预测的反例．表示真实值为反例，也被正确的预测为反例； </a:t>
            </a:r>
          </a:p>
          <a:p>
            <a:r>
              <a:rPr lang="en" altLang="zh-CN" b="1" dirty="0">
                <a:solidFill>
                  <a:schemeClr val="bg1"/>
                </a:solidFill>
              </a:rPr>
              <a:t>FP(False Positive)</a:t>
            </a:r>
            <a:r>
              <a:rPr lang="en" altLang="zh-CN" dirty="0">
                <a:solidFill>
                  <a:schemeClr val="bg1"/>
                </a:solidFill>
              </a:rPr>
              <a:t> </a:t>
            </a:r>
            <a:r>
              <a:rPr lang="zh-CN" altLang="en" dirty="0">
                <a:solidFill>
                  <a:schemeClr val="bg1"/>
                </a:solidFill>
              </a:rPr>
              <a:t>－</a:t>
            </a:r>
            <a:r>
              <a:rPr lang="zh-CN" altLang="en-US" dirty="0">
                <a:solidFill>
                  <a:schemeClr val="bg1"/>
                </a:solidFill>
              </a:rPr>
              <a:t>表示真实值为负例，被错误的预测为正例；</a:t>
            </a:r>
          </a:p>
          <a:p>
            <a:r>
              <a:rPr lang="en" altLang="zh-CN" b="1" dirty="0">
                <a:solidFill>
                  <a:schemeClr val="bg1"/>
                </a:solidFill>
              </a:rPr>
              <a:t>FN(False Negative)</a:t>
            </a:r>
            <a:r>
              <a:rPr lang="zh-CN" altLang="en" b="1" dirty="0">
                <a:solidFill>
                  <a:schemeClr val="bg1"/>
                </a:solidFill>
              </a:rPr>
              <a:t>－</a:t>
            </a:r>
            <a:r>
              <a:rPr lang="zh-CN" altLang="en-US" dirty="0">
                <a:solidFill>
                  <a:schemeClr val="bg1"/>
                </a:solidFill>
              </a:rPr>
              <a:t>表示真实值为正例，被错误的预测为反例；</a:t>
            </a:r>
          </a:p>
        </p:txBody>
      </p:sp>
      <p:sp>
        <p:nvSpPr>
          <p:cNvPr id="5" name="矩形 4">
            <a:extLst>
              <a:ext uri="{FF2B5EF4-FFF2-40B4-BE49-F238E27FC236}">
                <a16:creationId xmlns:a16="http://schemas.microsoft.com/office/drawing/2014/main" id="{42D037BC-A8B3-D643-985E-7404A2B8E8A2}"/>
              </a:ext>
            </a:extLst>
          </p:cNvPr>
          <p:cNvSpPr/>
          <p:nvPr/>
        </p:nvSpPr>
        <p:spPr>
          <a:xfrm>
            <a:off x="502889" y="4273383"/>
            <a:ext cx="11281124" cy="369332"/>
          </a:xfrm>
          <a:prstGeom prst="rect">
            <a:avLst/>
          </a:prstGeom>
        </p:spPr>
        <p:txBody>
          <a:bodyPr wrap="square">
            <a:spAutoFit/>
          </a:bodyPr>
          <a:lstStyle/>
          <a:p>
            <a:r>
              <a:rPr lang="en" altLang="zh-CN" dirty="0">
                <a:solidFill>
                  <a:schemeClr val="bg1"/>
                </a:solidFill>
              </a:rPr>
              <a:t>Accuracy</a:t>
            </a:r>
            <a:r>
              <a:rPr lang="zh-CN" altLang="en-US" dirty="0">
                <a:solidFill>
                  <a:schemeClr val="bg1"/>
                </a:solidFill>
              </a:rPr>
              <a:t>是最直观的衡量模型好坏的指标，它实际上是被正确预测的数据量比上所有参与预测的数据量的值。</a:t>
            </a:r>
          </a:p>
        </p:txBody>
      </p:sp>
      <p:pic>
        <p:nvPicPr>
          <p:cNvPr id="20484" name="Picture 4">
            <a:extLst>
              <a:ext uri="{FF2B5EF4-FFF2-40B4-BE49-F238E27FC236}">
                <a16:creationId xmlns:a16="http://schemas.microsoft.com/office/drawing/2014/main" id="{0AA4BB5B-2079-2049-8FF7-65ACF1A18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803775"/>
            <a:ext cx="5334000" cy="11811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C5EDA8B-3046-374D-8AF8-6BDACB6070E7}"/>
              </a:ext>
            </a:extLst>
          </p:cNvPr>
          <p:cNvSpPr/>
          <p:nvPr/>
        </p:nvSpPr>
        <p:spPr>
          <a:xfrm>
            <a:off x="5585222" y="5061545"/>
            <a:ext cx="6096000" cy="923330"/>
          </a:xfrm>
          <a:prstGeom prst="rect">
            <a:avLst/>
          </a:prstGeom>
        </p:spPr>
        <p:txBody>
          <a:bodyPr>
            <a:spAutoFit/>
          </a:bodyPr>
          <a:lstStyle/>
          <a:p>
            <a:r>
              <a:rPr lang="zh-CN" altLang="en-US" b="1" dirty="0">
                <a:solidFill>
                  <a:schemeClr val="bg1"/>
                </a:solidFill>
              </a:rPr>
              <a:t>适用场景：只当</a:t>
            </a:r>
            <a:r>
              <a:rPr lang="zh-CN" altLang="en-US" dirty="0">
                <a:solidFill>
                  <a:schemeClr val="bg1"/>
                </a:solidFill>
              </a:rPr>
              <a:t>拥有一个对称数据集时，也就是假阳性和假阴性的值几乎相同时，</a:t>
            </a:r>
            <a:r>
              <a:rPr lang="en" altLang="zh-CN" dirty="0">
                <a:solidFill>
                  <a:schemeClr val="bg1"/>
                </a:solidFill>
              </a:rPr>
              <a:t>Accuracy</a:t>
            </a:r>
            <a:r>
              <a:rPr lang="zh-CN" altLang="en-US" dirty="0">
                <a:solidFill>
                  <a:schemeClr val="bg1"/>
                </a:solidFill>
              </a:rPr>
              <a:t>才可以被用来作为一个很好的衡量标准。</a:t>
            </a:r>
          </a:p>
        </p:txBody>
      </p:sp>
    </p:spTree>
    <p:extLst>
      <p:ext uri="{BB962C8B-B14F-4D97-AF65-F5344CB8AC3E}">
        <p14:creationId xmlns:p14="http://schemas.microsoft.com/office/powerpoint/2010/main" val="236731997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a:t>
            </a:r>
            <a:r>
              <a:rPr lang="en-US" altLang="zh-CN" sz="2400" b="1" dirty="0">
                <a:solidFill>
                  <a:srgbClr val="132F55"/>
                </a:solidFill>
                <a:latin typeface="华文细黑" pitchFamily="2" charset="-122"/>
                <a:ea typeface="华文细黑" pitchFamily="2" charset="-122"/>
              </a:rPr>
              <a:t>3</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8354702" cy="461665"/>
          </a:xfrm>
          <a:prstGeom prst="rect">
            <a:avLst/>
          </a:prstGeom>
          <a:noFill/>
        </p:spPr>
        <p:txBody>
          <a:bodyPr wrap="square" rtlCol="0">
            <a:spAutoFit/>
          </a:bodyPr>
          <a:lstStyle/>
          <a:p>
            <a:r>
              <a:rPr lang="en" altLang="zh-CN" sz="2400" b="1" dirty="0">
                <a:solidFill>
                  <a:schemeClr val="bg1"/>
                </a:solidFill>
              </a:rPr>
              <a:t>Accuracy</a:t>
            </a:r>
            <a:r>
              <a:rPr lang="zh-CN" altLang="en" sz="2400" b="1" dirty="0">
                <a:solidFill>
                  <a:schemeClr val="bg1"/>
                </a:solidFill>
              </a:rPr>
              <a:t>（</a:t>
            </a:r>
            <a:r>
              <a:rPr lang="zh-CN" altLang="en-US" sz="2400" b="1" dirty="0">
                <a:solidFill>
                  <a:schemeClr val="bg1"/>
                </a:solidFill>
              </a:rPr>
              <a:t>精度）</a:t>
            </a:r>
            <a:r>
              <a:rPr lang="zh-CN" altLang="en-US" sz="2400" dirty="0">
                <a:solidFill>
                  <a:schemeClr val="bg1"/>
                </a:solidFill>
              </a:rPr>
              <a:t>、</a:t>
            </a:r>
            <a:r>
              <a:rPr lang="en" altLang="zh-CN" sz="2400" b="1" dirty="0">
                <a:solidFill>
                  <a:schemeClr val="bg1"/>
                </a:solidFill>
              </a:rPr>
              <a:t>Precision</a:t>
            </a:r>
            <a:r>
              <a:rPr lang="zh-CN" altLang="en" sz="2400" b="1" dirty="0">
                <a:solidFill>
                  <a:schemeClr val="bg1"/>
                </a:solidFill>
              </a:rPr>
              <a:t>（</a:t>
            </a:r>
            <a:r>
              <a:rPr lang="zh-CN" altLang="en-US" sz="2400" b="1" dirty="0">
                <a:solidFill>
                  <a:schemeClr val="bg1"/>
                </a:solidFill>
              </a:rPr>
              <a:t>精准度）</a:t>
            </a:r>
            <a:r>
              <a:rPr lang="zh-CN" altLang="en-US" sz="2400" dirty="0">
                <a:solidFill>
                  <a:schemeClr val="bg1"/>
                </a:solidFill>
              </a:rPr>
              <a:t>和</a:t>
            </a:r>
            <a:r>
              <a:rPr lang="en" altLang="zh-CN" sz="2400" b="1" dirty="0">
                <a:solidFill>
                  <a:schemeClr val="bg1"/>
                </a:solidFill>
              </a:rPr>
              <a:t>Recall</a:t>
            </a:r>
            <a:r>
              <a:rPr lang="zh-CN" altLang="en" sz="2400" b="1" dirty="0">
                <a:solidFill>
                  <a:schemeClr val="bg1"/>
                </a:solidFill>
              </a:rPr>
              <a:t>（</a:t>
            </a:r>
            <a:r>
              <a:rPr lang="zh-CN" altLang="en-US" sz="2400" b="1" dirty="0">
                <a:solidFill>
                  <a:schemeClr val="bg1"/>
                </a:solidFill>
              </a:rPr>
              <a:t>召回率）</a:t>
            </a:r>
            <a:endParaRPr kumimoji="1" lang="zh-CN" altLang="en-US" sz="2400" dirty="0">
              <a:solidFill>
                <a:schemeClr val="bg1"/>
              </a:solidFill>
            </a:endParaRPr>
          </a:p>
        </p:txBody>
      </p:sp>
      <p:pic>
        <p:nvPicPr>
          <p:cNvPr id="22530" name="Picture 2">
            <a:extLst>
              <a:ext uri="{FF2B5EF4-FFF2-40B4-BE49-F238E27FC236}">
                <a16:creationId xmlns:a16="http://schemas.microsoft.com/office/drawing/2014/main" id="{34A05FF1-07A2-8341-A90A-BCE2E61B4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041400"/>
            <a:ext cx="5080000" cy="38735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E668020-A688-074B-B9A2-D9E0BBEE232F}"/>
              </a:ext>
            </a:extLst>
          </p:cNvPr>
          <p:cNvSpPr/>
          <p:nvPr/>
        </p:nvSpPr>
        <p:spPr>
          <a:xfrm>
            <a:off x="5688012" y="1500059"/>
            <a:ext cx="6096000" cy="2862322"/>
          </a:xfrm>
          <a:prstGeom prst="rect">
            <a:avLst/>
          </a:prstGeom>
        </p:spPr>
        <p:txBody>
          <a:bodyPr>
            <a:spAutoFit/>
          </a:bodyPr>
          <a:lstStyle/>
          <a:p>
            <a:r>
              <a:rPr lang="zh-CN" altLang="en-US" dirty="0">
                <a:solidFill>
                  <a:schemeClr val="bg1"/>
                </a:solidFill>
              </a:rPr>
              <a:t>查准率</a:t>
            </a:r>
            <a:r>
              <a:rPr lang="en" altLang="zh-CN" dirty="0">
                <a:solidFill>
                  <a:schemeClr val="bg1"/>
                </a:solidFill>
              </a:rPr>
              <a:t>P</a:t>
            </a:r>
            <a:r>
              <a:rPr lang="zh-CN" altLang="en-US" dirty="0">
                <a:solidFill>
                  <a:schemeClr val="bg1"/>
                </a:solidFill>
              </a:rPr>
              <a:t>就表示在预测结果为正例的样本里，真实情况也为正例所占的比率</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适用场景</a:t>
            </a:r>
            <a:r>
              <a:rPr lang="en-US" altLang="zh-CN" dirty="0">
                <a:solidFill>
                  <a:schemeClr val="bg1"/>
                </a:solidFill>
              </a:rPr>
              <a:t>:</a:t>
            </a:r>
            <a:r>
              <a:rPr lang="zh-CN" altLang="en-US" dirty="0">
                <a:solidFill>
                  <a:schemeClr val="bg1"/>
                </a:solidFill>
              </a:rPr>
              <a:t>当反例被错误的预测为正例（假正例）产生的代价很高的时候，适合用查准率，因为高查准率意味着低假正率</a:t>
            </a:r>
            <a:r>
              <a:rPr lang="en-US" altLang="zh-CN" dirty="0">
                <a:solidFill>
                  <a:schemeClr val="bg1"/>
                </a:solidFill>
              </a:rPr>
              <a:t>/</a:t>
            </a:r>
            <a:r>
              <a:rPr lang="zh-CN" altLang="en-US" dirty="0">
                <a:solidFill>
                  <a:schemeClr val="bg1"/>
                </a:solidFill>
              </a:rPr>
              <a:t>假阳性．比如在垃圾邮件检测中，假正例意味着非垃圾邮件（实际为负）被错误的预测为垃圾邮件（预测为正）．如果一个垃圾邮件监测系统的查准率不高导致很多非垃圾邮件被归到垃圾邮箱里去，那么邮箱用户可能会丢失或者漏看一些很重要的邮件．</a:t>
            </a:r>
          </a:p>
        </p:txBody>
      </p:sp>
    </p:spTree>
    <p:extLst>
      <p:ext uri="{BB962C8B-B14F-4D97-AF65-F5344CB8AC3E}">
        <p14:creationId xmlns:p14="http://schemas.microsoft.com/office/powerpoint/2010/main" val="261101562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a:t>
            </a:r>
            <a:r>
              <a:rPr lang="en-US" altLang="zh-CN" sz="2400" b="1" dirty="0">
                <a:solidFill>
                  <a:srgbClr val="132F55"/>
                </a:solidFill>
                <a:latin typeface="华文细黑" pitchFamily="2" charset="-122"/>
                <a:ea typeface="华文细黑" pitchFamily="2" charset="-122"/>
              </a:rPr>
              <a:t>3</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8354702" cy="461665"/>
          </a:xfrm>
          <a:prstGeom prst="rect">
            <a:avLst/>
          </a:prstGeom>
          <a:noFill/>
        </p:spPr>
        <p:txBody>
          <a:bodyPr wrap="square" rtlCol="0">
            <a:spAutoFit/>
          </a:bodyPr>
          <a:lstStyle/>
          <a:p>
            <a:r>
              <a:rPr lang="en" altLang="zh-CN" sz="2400" b="1" dirty="0">
                <a:solidFill>
                  <a:schemeClr val="bg1"/>
                </a:solidFill>
              </a:rPr>
              <a:t>Accuracy</a:t>
            </a:r>
            <a:r>
              <a:rPr lang="zh-CN" altLang="en" sz="2400" b="1" dirty="0">
                <a:solidFill>
                  <a:schemeClr val="bg1"/>
                </a:solidFill>
              </a:rPr>
              <a:t>（</a:t>
            </a:r>
            <a:r>
              <a:rPr lang="zh-CN" altLang="en-US" sz="2400" b="1" dirty="0">
                <a:solidFill>
                  <a:schemeClr val="bg1"/>
                </a:solidFill>
              </a:rPr>
              <a:t>精度）</a:t>
            </a:r>
            <a:r>
              <a:rPr lang="zh-CN" altLang="en-US" sz="2400" dirty="0">
                <a:solidFill>
                  <a:schemeClr val="bg1"/>
                </a:solidFill>
              </a:rPr>
              <a:t>、</a:t>
            </a:r>
            <a:r>
              <a:rPr lang="en" altLang="zh-CN" sz="2400" b="1" dirty="0">
                <a:solidFill>
                  <a:schemeClr val="bg1"/>
                </a:solidFill>
              </a:rPr>
              <a:t>Precision</a:t>
            </a:r>
            <a:r>
              <a:rPr lang="zh-CN" altLang="en" sz="2400" b="1" dirty="0">
                <a:solidFill>
                  <a:schemeClr val="bg1"/>
                </a:solidFill>
              </a:rPr>
              <a:t>（</a:t>
            </a:r>
            <a:r>
              <a:rPr lang="zh-CN" altLang="en-US" sz="2400" b="1" dirty="0">
                <a:solidFill>
                  <a:schemeClr val="bg1"/>
                </a:solidFill>
              </a:rPr>
              <a:t>精准度）</a:t>
            </a:r>
            <a:r>
              <a:rPr lang="zh-CN" altLang="en-US" sz="2400" dirty="0">
                <a:solidFill>
                  <a:schemeClr val="bg1"/>
                </a:solidFill>
              </a:rPr>
              <a:t>和</a:t>
            </a:r>
            <a:r>
              <a:rPr lang="en" altLang="zh-CN" sz="2400" b="1" dirty="0">
                <a:solidFill>
                  <a:schemeClr val="bg1"/>
                </a:solidFill>
              </a:rPr>
              <a:t>Recall</a:t>
            </a:r>
            <a:r>
              <a:rPr lang="zh-CN" altLang="en" sz="2400" b="1" dirty="0">
                <a:solidFill>
                  <a:schemeClr val="bg1"/>
                </a:solidFill>
              </a:rPr>
              <a:t>（</a:t>
            </a:r>
            <a:r>
              <a:rPr lang="zh-CN" altLang="en-US" sz="2400" b="1" dirty="0">
                <a:solidFill>
                  <a:schemeClr val="bg1"/>
                </a:solidFill>
              </a:rPr>
              <a:t>召回率）</a:t>
            </a:r>
            <a:endParaRPr kumimoji="1" lang="zh-CN" altLang="en-US" sz="2400" dirty="0">
              <a:solidFill>
                <a:schemeClr val="bg1"/>
              </a:solidFill>
            </a:endParaRPr>
          </a:p>
        </p:txBody>
      </p:sp>
      <p:pic>
        <p:nvPicPr>
          <p:cNvPr id="23554" name="Picture 2">
            <a:extLst>
              <a:ext uri="{FF2B5EF4-FFF2-40B4-BE49-F238E27FC236}">
                <a16:creationId xmlns:a16="http://schemas.microsoft.com/office/drawing/2014/main" id="{8F7FBB3D-AD5B-0243-A41F-7772600B6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63" y="1292301"/>
            <a:ext cx="5067300" cy="38608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174D4AB2-435B-8E4E-A181-37D9717A0D7C}"/>
              </a:ext>
            </a:extLst>
          </p:cNvPr>
          <p:cNvSpPr/>
          <p:nvPr/>
        </p:nvSpPr>
        <p:spPr>
          <a:xfrm>
            <a:off x="5688013" y="1582233"/>
            <a:ext cx="6096000" cy="3139321"/>
          </a:xfrm>
          <a:prstGeom prst="rect">
            <a:avLst/>
          </a:prstGeom>
        </p:spPr>
        <p:txBody>
          <a:bodyPr>
            <a:spAutoFit/>
          </a:bodyPr>
          <a:lstStyle/>
          <a:p>
            <a:r>
              <a:rPr lang="zh-CN" altLang="en-US" dirty="0">
                <a:solidFill>
                  <a:schemeClr val="bg1"/>
                </a:solidFill>
              </a:rPr>
              <a:t>查全率</a:t>
            </a:r>
            <a:r>
              <a:rPr lang="en" altLang="zh-CN" dirty="0">
                <a:solidFill>
                  <a:schemeClr val="bg1"/>
                </a:solidFill>
              </a:rPr>
              <a:t>R</a:t>
            </a:r>
            <a:r>
              <a:rPr lang="zh-CN" altLang="en-US" dirty="0">
                <a:solidFill>
                  <a:schemeClr val="bg1"/>
                </a:solidFill>
              </a:rPr>
              <a:t>表示在真实情况为正例的所有样本中，预测结果也为正例的样本所占的比率。</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适用场景</a:t>
            </a:r>
            <a:r>
              <a:rPr lang="en-US" altLang="zh-CN" dirty="0">
                <a:solidFill>
                  <a:schemeClr val="bg1"/>
                </a:solidFill>
              </a:rPr>
              <a:t>:</a:t>
            </a:r>
            <a:r>
              <a:rPr lang="zh-CN" altLang="en-US" dirty="0">
                <a:solidFill>
                  <a:schemeClr val="bg1"/>
                </a:solidFill>
              </a:rPr>
              <a:t>当正例被错误的预测为反例（假反例）产生很高的代价时，用查全率，因为高查全率意味着低假反率</a:t>
            </a:r>
            <a:r>
              <a:rPr lang="en-US" altLang="zh-CN" dirty="0">
                <a:solidFill>
                  <a:schemeClr val="bg1"/>
                </a:solidFill>
              </a:rPr>
              <a:t>/</a:t>
            </a:r>
            <a:r>
              <a:rPr lang="zh-CN" altLang="en-US" dirty="0">
                <a:solidFill>
                  <a:schemeClr val="bg1"/>
                </a:solidFill>
              </a:rPr>
              <a:t>假阴性．比如说在银行的欺诈检测或医院的病患者检测中，如果将欺诈性交易（实际为正）预测为非欺诈性交易（预测为负），则可能会给银行带来非常严重的损失。再比如以最近的新冠疫情为例，如果一个患病者（实际为正）经过试剂检测被预测为没有患病（预测为负），这样的假反例或者说假阴性产生的风险就非常大．</a:t>
            </a:r>
          </a:p>
        </p:txBody>
      </p:sp>
    </p:spTree>
    <p:extLst>
      <p:ext uri="{BB962C8B-B14F-4D97-AF65-F5344CB8AC3E}">
        <p14:creationId xmlns:p14="http://schemas.microsoft.com/office/powerpoint/2010/main" val="126950475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a:t>
            </a:r>
            <a:r>
              <a:rPr lang="en-US" altLang="zh-CN" sz="2400" b="1" dirty="0">
                <a:solidFill>
                  <a:srgbClr val="132F55"/>
                </a:solidFill>
                <a:latin typeface="华文细黑" pitchFamily="2" charset="-122"/>
                <a:ea typeface="华文细黑" pitchFamily="2" charset="-122"/>
              </a:rPr>
              <a:t>3</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8354702" cy="461665"/>
          </a:xfrm>
          <a:prstGeom prst="rect">
            <a:avLst/>
          </a:prstGeom>
          <a:noFill/>
        </p:spPr>
        <p:txBody>
          <a:bodyPr wrap="square" rtlCol="0">
            <a:spAutoFit/>
          </a:bodyPr>
          <a:lstStyle/>
          <a:p>
            <a:r>
              <a:rPr lang="en" altLang="zh-CN" sz="2400" b="1" dirty="0">
                <a:solidFill>
                  <a:schemeClr val="bg1"/>
                </a:solidFill>
              </a:rPr>
              <a:t>Accuracy</a:t>
            </a:r>
            <a:r>
              <a:rPr lang="zh-CN" altLang="en" sz="2400" b="1" dirty="0">
                <a:solidFill>
                  <a:schemeClr val="bg1"/>
                </a:solidFill>
              </a:rPr>
              <a:t>（</a:t>
            </a:r>
            <a:r>
              <a:rPr lang="zh-CN" altLang="en-US" sz="2400" b="1" dirty="0">
                <a:solidFill>
                  <a:schemeClr val="bg1"/>
                </a:solidFill>
              </a:rPr>
              <a:t>精度）</a:t>
            </a:r>
            <a:r>
              <a:rPr lang="zh-CN" altLang="en-US" sz="2400" dirty="0">
                <a:solidFill>
                  <a:schemeClr val="bg1"/>
                </a:solidFill>
              </a:rPr>
              <a:t>、</a:t>
            </a:r>
            <a:r>
              <a:rPr lang="en" altLang="zh-CN" sz="2400" b="1" dirty="0">
                <a:solidFill>
                  <a:schemeClr val="bg1"/>
                </a:solidFill>
              </a:rPr>
              <a:t>Precision</a:t>
            </a:r>
            <a:r>
              <a:rPr lang="zh-CN" altLang="en" sz="2400" b="1" dirty="0">
                <a:solidFill>
                  <a:schemeClr val="bg1"/>
                </a:solidFill>
              </a:rPr>
              <a:t>（</a:t>
            </a:r>
            <a:r>
              <a:rPr lang="zh-CN" altLang="en-US" sz="2400" b="1" dirty="0">
                <a:solidFill>
                  <a:schemeClr val="bg1"/>
                </a:solidFill>
              </a:rPr>
              <a:t>精准度）</a:t>
            </a:r>
            <a:r>
              <a:rPr lang="zh-CN" altLang="en-US" sz="2400" dirty="0">
                <a:solidFill>
                  <a:schemeClr val="bg1"/>
                </a:solidFill>
              </a:rPr>
              <a:t>和</a:t>
            </a:r>
            <a:r>
              <a:rPr lang="en" altLang="zh-CN" sz="2400" b="1" dirty="0">
                <a:solidFill>
                  <a:schemeClr val="bg1"/>
                </a:solidFill>
              </a:rPr>
              <a:t>Recall</a:t>
            </a:r>
            <a:r>
              <a:rPr lang="zh-CN" altLang="en" sz="2400" b="1" dirty="0">
                <a:solidFill>
                  <a:schemeClr val="bg1"/>
                </a:solidFill>
              </a:rPr>
              <a:t>（</a:t>
            </a:r>
            <a:r>
              <a:rPr lang="zh-CN" altLang="en-US" sz="2400" b="1" dirty="0">
                <a:solidFill>
                  <a:schemeClr val="bg1"/>
                </a:solidFill>
              </a:rPr>
              <a:t>召回率）</a:t>
            </a:r>
            <a:endParaRPr kumimoji="1" lang="zh-CN" altLang="en-US" sz="2400" dirty="0">
              <a:solidFill>
                <a:schemeClr val="bg1"/>
              </a:solidFill>
            </a:endParaRPr>
          </a:p>
        </p:txBody>
      </p:sp>
      <p:grpSp>
        <p:nvGrpSpPr>
          <p:cNvPr id="3" name="组合 2">
            <a:extLst>
              <a:ext uri="{FF2B5EF4-FFF2-40B4-BE49-F238E27FC236}">
                <a16:creationId xmlns:a16="http://schemas.microsoft.com/office/drawing/2014/main" id="{D3C21355-549C-0E47-99F9-272DECCED396}"/>
              </a:ext>
            </a:extLst>
          </p:cNvPr>
          <p:cNvGrpSpPr/>
          <p:nvPr/>
        </p:nvGrpSpPr>
        <p:grpSpPr>
          <a:xfrm>
            <a:off x="988219" y="1177024"/>
            <a:ext cx="9371264" cy="2862322"/>
            <a:chOff x="988219" y="1768038"/>
            <a:chExt cx="9371264" cy="2862322"/>
          </a:xfrm>
        </p:grpSpPr>
        <p:sp>
          <p:nvSpPr>
            <p:cNvPr id="2" name="矩形 1">
              <a:extLst>
                <a:ext uri="{FF2B5EF4-FFF2-40B4-BE49-F238E27FC236}">
                  <a16:creationId xmlns:a16="http://schemas.microsoft.com/office/drawing/2014/main" id="{002A23DD-63E9-3B43-8EA8-2FB0458B36C3}"/>
                </a:ext>
              </a:extLst>
            </p:cNvPr>
            <p:cNvSpPr/>
            <p:nvPr/>
          </p:nvSpPr>
          <p:spPr>
            <a:xfrm>
              <a:off x="988219" y="1768038"/>
              <a:ext cx="9371264" cy="2862322"/>
            </a:xfrm>
            <a:prstGeom prst="rect">
              <a:avLst/>
            </a:prstGeom>
          </p:spPr>
          <p:txBody>
            <a:bodyPr wrap="square">
              <a:spAutoFit/>
            </a:bodyPr>
            <a:lstStyle/>
            <a:p>
              <a:r>
                <a:rPr lang="en" altLang="zh-CN" dirty="0">
                  <a:solidFill>
                    <a:schemeClr val="bg1"/>
                  </a:solidFill>
                </a:rPr>
                <a:t>Precision</a:t>
              </a:r>
              <a:r>
                <a:rPr lang="zh-CN" altLang="en-US" dirty="0">
                  <a:solidFill>
                    <a:schemeClr val="bg1"/>
                  </a:solidFill>
                </a:rPr>
                <a:t>和</a:t>
              </a:r>
              <a:r>
                <a:rPr lang="en" altLang="zh-CN" dirty="0">
                  <a:solidFill>
                    <a:schemeClr val="bg1"/>
                  </a:solidFill>
                </a:rPr>
                <a:t>Recall</a:t>
              </a:r>
              <a:r>
                <a:rPr lang="zh-CN" altLang="en-US" dirty="0">
                  <a:solidFill>
                    <a:schemeClr val="bg1"/>
                  </a:solidFill>
                </a:rPr>
                <a:t>往往是一对矛盾的性能度量指标；提高</a:t>
              </a:r>
              <a:r>
                <a:rPr lang="en" altLang="zh-CN" dirty="0">
                  <a:solidFill>
                    <a:schemeClr val="bg1"/>
                  </a:solidFill>
                </a:rPr>
                <a:t>Precision == </a:t>
              </a:r>
              <a:r>
                <a:rPr lang="zh-CN" altLang="en-US" dirty="0">
                  <a:solidFill>
                    <a:schemeClr val="bg1"/>
                  </a:solidFill>
                </a:rPr>
                <a:t>提高二分类器预测正例门槛 </a:t>
              </a:r>
              <a:r>
                <a:rPr lang="en-US" altLang="zh-CN" dirty="0">
                  <a:solidFill>
                    <a:schemeClr val="bg1"/>
                  </a:solidFill>
                </a:rPr>
                <a:t>== </a:t>
              </a:r>
              <a:r>
                <a:rPr lang="zh-CN" altLang="en-US" dirty="0">
                  <a:solidFill>
                    <a:schemeClr val="bg1"/>
                  </a:solidFill>
                </a:rPr>
                <a:t>使得二分类器预测的正例尽可能是真实正例；提高</a:t>
              </a:r>
              <a:r>
                <a:rPr lang="en" altLang="zh-CN" dirty="0">
                  <a:solidFill>
                    <a:schemeClr val="bg1"/>
                  </a:solidFill>
                </a:rPr>
                <a:t>Recall == </a:t>
              </a:r>
              <a:r>
                <a:rPr lang="zh-CN" altLang="en-US" dirty="0">
                  <a:solidFill>
                    <a:schemeClr val="bg1"/>
                  </a:solidFill>
                </a:rPr>
                <a:t>降低二分类器预测正例门槛 </a:t>
              </a:r>
              <a:r>
                <a:rPr lang="en-US" altLang="zh-CN" dirty="0">
                  <a:solidFill>
                    <a:schemeClr val="bg1"/>
                  </a:solidFill>
                </a:rPr>
                <a:t>== </a:t>
              </a:r>
              <a:r>
                <a:rPr lang="zh-CN" altLang="en-US" dirty="0">
                  <a:solidFill>
                    <a:schemeClr val="bg1"/>
                  </a:solidFill>
                </a:rPr>
                <a:t>使得二分类器尽可能将真实的正例挑选出来；</a:t>
              </a:r>
              <a:endParaRPr lang="en-US" altLang="zh-CN" dirty="0">
                <a:solidFill>
                  <a:schemeClr val="bg1"/>
                </a:solidFill>
              </a:endParaRPr>
            </a:p>
            <a:p>
              <a:endParaRPr lang="zh-CN" altLang="en-US" dirty="0">
                <a:solidFill>
                  <a:schemeClr val="bg1"/>
                </a:solidFill>
              </a:endParaRPr>
            </a:p>
            <a:p>
              <a:r>
                <a:rPr lang="zh-CN" altLang="en-US" dirty="0">
                  <a:solidFill>
                    <a:schemeClr val="bg1"/>
                  </a:solidFill>
                </a:rPr>
                <a:t>在两者都要求高的情况下，综合衡量P和R就用F值：</a:t>
              </a:r>
            </a:p>
            <a:p>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α为1时，就是常见的F1值（F1 score）： </a:t>
              </a:r>
            </a:p>
            <a:p>
              <a:endParaRPr lang="zh-CN" altLang="en-US" dirty="0">
                <a:solidFill>
                  <a:schemeClr val="bg1"/>
                </a:solidFill>
              </a:endParaRPr>
            </a:p>
            <a:p>
              <a:r>
                <a:rPr lang="zh-CN" altLang="en-US" dirty="0">
                  <a:solidFill>
                    <a:schemeClr val="bg1"/>
                  </a:solidFill>
                </a:rPr>
                <a:t>一般多个模型假设进行比较时，F1 score越高，说明它越好。</a:t>
              </a:r>
            </a:p>
          </p:txBody>
        </p:sp>
        <p:pic>
          <p:nvPicPr>
            <p:cNvPr id="24578" name="Picture 2">
              <a:extLst>
                <a:ext uri="{FF2B5EF4-FFF2-40B4-BE49-F238E27FC236}">
                  <a16:creationId xmlns:a16="http://schemas.microsoft.com/office/drawing/2014/main" id="{443A96DB-D730-1F45-B3E3-9C5C416FE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1238" y="2660622"/>
              <a:ext cx="1905000" cy="73660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6D21AE5B-8A9F-3141-947A-8806F55013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3451" y="3600449"/>
              <a:ext cx="1320800" cy="571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a:extLst>
              <a:ext uri="{FF2B5EF4-FFF2-40B4-BE49-F238E27FC236}">
                <a16:creationId xmlns:a16="http://schemas.microsoft.com/office/drawing/2014/main" id="{DC4785E1-50D3-42A7-8E44-701A1A4D14F6}"/>
              </a:ext>
            </a:extLst>
          </p:cNvPr>
          <p:cNvGrpSpPr/>
          <p:nvPr/>
        </p:nvGrpSpPr>
        <p:grpSpPr>
          <a:xfrm>
            <a:off x="6334251" y="5270500"/>
            <a:ext cx="2924175" cy="714375"/>
            <a:chOff x="7763555" y="4736883"/>
            <a:chExt cx="2924175" cy="714375"/>
          </a:xfrm>
        </p:grpSpPr>
        <p:pic>
          <p:nvPicPr>
            <p:cNvPr id="5" name="图形 4">
              <a:extLst>
                <a:ext uri="{FF2B5EF4-FFF2-40B4-BE49-F238E27FC236}">
                  <a16:creationId xmlns:a16="http://schemas.microsoft.com/office/drawing/2014/main" id="{9A6D9ADB-EABF-418F-A6A3-DDA5DC7308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63555" y="4736883"/>
              <a:ext cx="2847975" cy="238125"/>
            </a:xfrm>
            <a:prstGeom prst="rect">
              <a:avLst/>
            </a:prstGeom>
          </p:spPr>
        </p:pic>
        <p:pic>
          <p:nvPicPr>
            <p:cNvPr id="7" name="图形 6">
              <a:extLst>
                <a:ext uri="{FF2B5EF4-FFF2-40B4-BE49-F238E27FC236}">
                  <a16:creationId xmlns:a16="http://schemas.microsoft.com/office/drawing/2014/main" id="{23EFB37F-8CD0-45C3-B9F2-B28D125B4D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63555" y="4975008"/>
              <a:ext cx="2705100" cy="238125"/>
            </a:xfrm>
            <a:prstGeom prst="rect">
              <a:avLst/>
            </a:prstGeom>
          </p:spPr>
        </p:pic>
        <p:pic>
          <p:nvPicPr>
            <p:cNvPr id="9" name="图形 8">
              <a:extLst>
                <a:ext uri="{FF2B5EF4-FFF2-40B4-BE49-F238E27FC236}">
                  <a16:creationId xmlns:a16="http://schemas.microsoft.com/office/drawing/2014/main" id="{38DAF885-5402-48FE-AD1C-F1EFF7BCBF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63555" y="5213133"/>
              <a:ext cx="2924175" cy="238125"/>
            </a:xfrm>
            <a:prstGeom prst="rect">
              <a:avLst/>
            </a:prstGeom>
          </p:spPr>
        </p:pic>
      </p:grpSp>
      <p:pic>
        <p:nvPicPr>
          <p:cNvPr id="17" name="Picture 2">
            <a:extLst>
              <a:ext uri="{FF2B5EF4-FFF2-40B4-BE49-F238E27FC236}">
                <a16:creationId xmlns:a16="http://schemas.microsoft.com/office/drawing/2014/main" id="{4198D00F-A4AD-44D4-AACA-32138D0D60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9151" y="4220357"/>
            <a:ext cx="4584700" cy="267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19445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srcRect/>
          <a:stretch>
            <a:fillRect/>
          </a:stretch>
        </a:blipFill>
        <a:effectLst/>
      </p:bgPr>
    </p:bg>
    <p:spTree>
      <p:nvGrpSpPr>
        <p:cNvPr id="1" name=""/>
        <p:cNvGrpSpPr/>
        <p:nvPr/>
      </p:nvGrpSpPr>
      <p:grpSpPr>
        <a:xfrm>
          <a:off x="0" y="0"/>
          <a:ext cx="0" cy="0"/>
          <a:chOff x="0" y="0"/>
          <a:chExt cx="0" cy="0"/>
        </a:xfrm>
      </p:grpSpPr>
      <p:grpSp>
        <p:nvGrpSpPr>
          <p:cNvPr id="5128" name="组合 40"/>
          <p:cNvGrpSpPr/>
          <p:nvPr/>
        </p:nvGrpSpPr>
        <p:grpSpPr bwMode="auto">
          <a:xfrm>
            <a:off x="-136525" y="474663"/>
            <a:ext cx="12411075" cy="5784850"/>
            <a:chOff x="0" y="0"/>
            <a:chExt cx="12410868" cy="5784745"/>
          </a:xfrm>
        </p:grpSpPr>
        <p:sp>
          <p:nvSpPr>
            <p:cNvPr id="5129"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0"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1"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5132" name="图片 36"/>
            <p:cNvPicPr>
              <a:picLocks noChangeAspect="1" noChangeArrowheads="1"/>
            </p:cNvPicPr>
            <p:nvPr/>
          </p:nvPicPr>
          <p:blipFill>
            <a:blip r:embed="rId4" cstate="email"/>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4"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5"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15362" name="Picture 2">
            <a:extLst>
              <a:ext uri="{FF2B5EF4-FFF2-40B4-BE49-F238E27FC236}">
                <a16:creationId xmlns:a16="http://schemas.microsoft.com/office/drawing/2014/main" id="{F82F3680-901D-DF4D-91E2-F028C1CD96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a:t>
            </a:r>
            <a:r>
              <a:rPr lang="en-US" altLang="zh-CN" sz="2400" b="1" dirty="0">
                <a:solidFill>
                  <a:srgbClr val="132F55"/>
                </a:solidFill>
                <a:latin typeface="华文细黑" pitchFamily="2" charset="-122"/>
                <a:ea typeface="华文细黑" pitchFamily="2" charset="-122"/>
              </a:rPr>
              <a:t>3</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8354702" cy="461665"/>
          </a:xfrm>
          <a:prstGeom prst="rect">
            <a:avLst/>
          </a:prstGeom>
          <a:noFill/>
        </p:spPr>
        <p:txBody>
          <a:bodyPr wrap="square" rtlCol="0">
            <a:spAutoFit/>
          </a:bodyPr>
          <a:lstStyle/>
          <a:p>
            <a:r>
              <a:rPr lang="en" altLang="zh-CN" sz="2400" b="1" dirty="0">
                <a:solidFill>
                  <a:schemeClr val="bg1"/>
                </a:solidFill>
              </a:rPr>
              <a:t>Accuracy</a:t>
            </a:r>
            <a:r>
              <a:rPr lang="zh-CN" altLang="en" sz="2400" b="1" dirty="0">
                <a:solidFill>
                  <a:schemeClr val="bg1"/>
                </a:solidFill>
              </a:rPr>
              <a:t>（</a:t>
            </a:r>
            <a:r>
              <a:rPr lang="zh-CN" altLang="en-US" sz="2400" b="1" dirty="0">
                <a:solidFill>
                  <a:schemeClr val="bg1"/>
                </a:solidFill>
              </a:rPr>
              <a:t>精度）</a:t>
            </a:r>
            <a:r>
              <a:rPr lang="zh-CN" altLang="en-US" sz="2400" dirty="0">
                <a:solidFill>
                  <a:schemeClr val="bg1"/>
                </a:solidFill>
              </a:rPr>
              <a:t>、</a:t>
            </a:r>
            <a:r>
              <a:rPr lang="en" altLang="zh-CN" sz="2400" b="1" dirty="0">
                <a:solidFill>
                  <a:schemeClr val="bg1"/>
                </a:solidFill>
              </a:rPr>
              <a:t>Precision</a:t>
            </a:r>
            <a:r>
              <a:rPr lang="zh-CN" altLang="en" sz="2400" b="1" dirty="0">
                <a:solidFill>
                  <a:schemeClr val="bg1"/>
                </a:solidFill>
              </a:rPr>
              <a:t>（</a:t>
            </a:r>
            <a:r>
              <a:rPr lang="zh-CN" altLang="en-US" sz="2400" b="1" dirty="0">
                <a:solidFill>
                  <a:schemeClr val="bg1"/>
                </a:solidFill>
              </a:rPr>
              <a:t>精准度）</a:t>
            </a:r>
            <a:r>
              <a:rPr lang="zh-CN" altLang="en-US" sz="2400" dirty="0">
                <a:solidFill>
                  <a:schemeClr val="bg1"/>
                </a:solidFill>
              </a:rPr>
              <a:t>和</a:t>
            </a:r>
            <a:r>
              <a:rPr lang="en" altLang="zh-CN" sz="2400" b="1" dirty="0">
                <a:solidFill>
                  <a:schemeClr val="bg1"/>
                </a:solidFill>
              </a:rPr>
              <a:t>Recall</a:t>
            </a:r>
            <a:r>
              <a:rPr lang="zh-CN" altLang="en" sz="2400" b="1" dirty="0">
                <a:solidFill>
                  <a:schemeClr val="bg1"/>
                </a:solidFill>
              </a:rPr>
              <a:t>（</a:t>
            </a:r>
            <a:r>
              <a:rPr lang="zh-CN" altLang="en-US" sz="2400" b="1" dirty="0">
                <a:solidFill>
                  <a:schemeClr val="bg1"/>
                </a:solidFill>
              </a:rPr>
              <a:t>召回率）</a:t>
            </a:r>
            <a:endParaRPr kumimoji="1" lang="zh-CN" altLang="en-US" sz="2400" dirty="0">
              <a:solidFill>
                <a:schemeClr val="bg1"/>
              </a:solidFill>
            </a:endParaRPr>
          </a:p>
        </p:txBody>
      </p:sp>
      <p:sp>
        <p:nvSpPr>
          <p:cNvPr id="2" name="矩形 1">
            <a:extLst>
              <a:ext uri="{FF2B5EF4-FFF2-40B4-BE49-F238E27FC236}">
                <a16:creationId xmlns:a16="http://schemas.microsoft.com/office/drawing/2014/main" id="{9BB8A5B6-7958-5A43-B1EE-64F9D76AAEC1}"/>
              </a:ext>
            </a:extLst>
          </p:cNvPr>
          <p:cNvSpPr/>
          <p:nvPr/>
        </p:nvSpPr>
        <p:spPr>
          <a:xfrm>
            <a:off x="550125" y="1100709"/>
            <a:ext cx="8736013" cy="1754326"/>
          </a:xfrm>
          <a:prstGeom prst="rect">
            <a:avLst/>
          </a:prstGeom>
        </p:spPr>
        <p:txBody>
          <a:bodyPr wrap="square">
            <a:spAutoFit/>
          </a:bodyPr>
          <a:lstStyle/>
          <a:p>
            <a:r>
              <a:rPr lang="en" altLang="zh-CN" b="1" dirty="0">
                <a:solidFill>
                  <a:schemeClr val="bg1"/>
                </a:solidFill>
              </a:rPr>
              <a:t>P-R</a:t>
            </a:r>
            <a:r>
              <a:rPr lang="zh-CN" altLang="en-US" b="1" dirty="0">
                <a:solidFill>
                  <a:schemeClr val="bg1"/>
                </a:solidFill>
              </a:rPr>
              <a:t>曲线</a:t>
            </a:r>
            <a:r>
              <a:rPr lang="zh-CN" altLang="en-US" dirty="0">
                <a:solidFill>
                  <a:schemeClr val="bg1"/>
                </a:solidFill>
              </a:rPr>
              <a:t> 综合考虑了精度与召回，其横轴是召回，纵轴是精度。通过调节阈值，大于该阈值的为正样本，小于该阈值的为负样本，使得召回可以从</a:t>
            </a:r>
            <a:r>
              <a:rPr lang="en-US" altLang="zh-CN" dirty="0">
                <a:solidFill>
                  <a:schemeClr val="bg1"/>
                </a:solidFill>
              </a:rPr>
              <a:t>0</a:t>
            </a:r>
            <a:r>
              <a:rPr lang="zh-CN" altLang="en-US" dirty="0">
                <a:solidFill>
                  <a:schemeClr val="bg1"/>
                </a:solidFill>
              </a:rPr>
              <a:t>，</a:t>
            </a:r>
            <a:r>
              <a:rPr lang="en-US" altLang="zh-CN" dirty="0">
                <a:solidFill>
                  <a:schemeClr val="bg1"/>
                </a:solidFill>
              </a:rPr>
              <a:t>0.1</a:t>
            </a:r>
            <a:r>
              <a:rPr lang="zh-CN" altLang="en-US" dirty="0">
                <a:solidFill>
                  <a:schemeClr val="bg1"/>
                </a:solidFill>
              </a:rPr>
              <a:t>，</a:t>
            </a:r>
            <a:r>
              <a:rPr lang="en-US" altLang="zh-CN" dirty="0">
                <a:solidFill>
                  <a:schemeClr val="bg1"/>
                </a:solidFill>
              </a:rPr>
              <a:t>0.2</a:t>
            </a:r>
            <a:r>
              <a:rPr lang="zh-CN" altLang="en-US" dirty="0">
                <a:solidFill>
                  <a:schemeClr val="bg1"/>
                </a:solidFill>
              </a:rPr>
              <a:t>一直取到</a:t>
            </a:r>
            <a:r>
              <a:rPr lang="en-US" altLang="zh-CN" dirty="0">
                <a:solidFill>
                  <a:schemeClr val="bg1"/>
                </a:solidFill>
              </a:rPr>
              <a:t>1</a:t>
            </a:r>
            <a:r>
              <a:rPr lang="zh-CN" altLang="en-US" dirty="0">
                <a:solidFill>
                  <a:schemeClr val="bg1"/>
                </a:solidFill>
              </a:rPr>
              <a:t>，计算出每个召回对应的精度，就可以画出一条曲线，称为</a:t>
            </a:r>
            <a:r>
              <a:rPr lang="en" altLang="zh-CN" dirty="0">
                <a:solidFill>
                  <a:schemeClr val="bg1"/>
                </a:solidFill>
              </a:rPr>
              <a:t>P-R</a:t>
            </a:r>
            <a:r>
              <a:rPr lang="zh-CN" altLang="en-US" dirty="0">
                <a:solidFill>
                  <a:schemeClr val="bg1"/>
                </a:solidFill>
              </a:rPr>
              <a:t>曲线。</a:t>
            </a:r>
          </a:p>
          <a:p>
            <a:br>
              <a:rPr lang="zh-CN" altLang="en-US" dirty="0">
                <a:solidFill>
                  <a:schemeClr val="bg1"/>
                </a:solidFill>
              </a:rPr>
            </a:br>
            <a:br>
              <a:rPr lang="zh-CN" altLang="en-US" dirty="0">
                <a:solidFill>
                  <a:schemeClr val="bg1"/>
                </a:solidFill>
              </a:rPr>
            </a:br>
            <a:endParaRPr lang="zh-CN" altLang="en-US" dirty="0">
              <a:solidFill>
                <a:schemeClr val="bg1"/>
              </a:solidFill>
            </a:endParaRPr>
          </a:p>
        </p:txBody>
      </p:sp>
      <p:sp>
        <p:nvSpPr>
          <p:cNvPr id="4" name="Rectangle 4">
            <a:extLst>
              <a:ext uri="{FF2B5EF4-FFF2-40B4-BE49-F238E27FC236}">
                <a16:creationId xmlns:a16="http://schemas.microsoft.com/office/drawing/2014/main" id="{F3F5669E-C2AB-ED42-82DC-C14E571354F0}"/>
              </a:ext>
            </a:extLst>
          </p:cNvPr>
          <p:cNvSpPr>
            <a:spLocks noChangeArrowheads="1"/>
          </p:cNvSpPr>
          <p:nvPr/>
        </p:nvSpPr>
        <p:spPr bwMode="auto">
          <a:xfrm>
            <a:off x="550125" y="21801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5603" name="图片 27" descr="5">
            <a:extLst>
              <a:ext uri="{FF2B5EF4-FFF2-40B4-BE49-F238E27FC236}">
                <a16:creationId xmlns:a16="http://schemas.microsoft.com/office/drawing/2014/main" id="{9C64D904-EE69-4E48-AC08-8FF12915A80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50125" y="2180115"/>
            <a:ext cx="5270500" cy="431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F6A91B83-0ECE-AA4B-BB1B-749BEF7045A6}"/>
              </a:ext>
            </a:extLst>
          </p:cNvPr>
          <p:cNvSpPr>
            <a:spLocks noChangeArrowheads="1"/>
          </p:cNvSpPr>
          <p:nvPr/>
        </p:nvSpPr>
        <p:spPr bwMode="auto">
          <a:xfrm>
            <a:off x="6091238" y="3119720"/>
            <a:ext cx="499605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bg1"/>
                </a:solidFill>
                <a:effectLst/>
                <a:latin typeface="Arial" panose="020B0604020202020204" pitchFamily="34" charset="0"/>
              </a:rPr>
              <a:t>Average Precision（AP）——PR曲线下的面积</a:t>
            </a:r>
            <a:endParaRPr kumimoji="0" lang="en-US" altLang="zh-CN"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bg1"/>
                </a:solidFill>
                <a:effectLst/>
                <a:latin typeface="Arial" panose="020B0604020202020204" pitchFamily="34" charset="0"/>
              </a:rPr>
              <a:t>mAP</a:t>
            </a:r>
            <a:r>
              <a:rPr lang="en-US" altLang="zh-CN" dirty="0">
                <a:solidFill>
                  <a:schemeClr val="bg1"/>
                </a:solidFill>
                <a:latin typeface="Arial" panose="020B0604020202020204" pitchFamily="34" charset="0"/>
              </a:rPr>
              <a:t>:</a:t>
            </a:r>
            <a:r>
              <a:rPr kumimoji="0" lang="zh-CN" altLang="zh-CN" sz="1800" b="0" i="0" u="none" strike="noStrike" cap="none" normalizeH="0" baseline="0" dirty="0">
                <a:ln>
                  <a:noFill/>
                </a:ln>
                <a:solidFill>
                  <a:schemeClr val="bg1"/>
                </a:solidFill>
                <a:effectLst/>
                <a:latin typeface="Arial" panose="020B0604020202020204" pitchFamily="34" charset="0"/>
              </a:rPr>
              <a:t>平均AP值,是对多个验证集求平均AP值，其中Q</a:t>
            </a:r>
            <a:r>
              <a:rPr kumimoji="0" lang="zh-CN" altLang="zh-CN" sz="1800" b="0" i="0" u="none" strike="noStrike" cap="none" normalizeH="0" baseline="-30000" dirty="0">
                <a:ln>
                  <a:noFill/>
                </a:ln>
                <a:solidFill>
                  <a:schemeClr val="bg1"/>
                </a:solidFill>
                <a:effectLst/>
                <a:latin typeface="Arial" panose="020B0604020202020204" pitchFamily="34" charset="0"/>
              </a:rPr>
              <a:t>R</a:t>
            </a:r>
            <a:r>
              <a:rPr kumimoji="0" lang="zh-CN" altLang="zh-CN" sz="1800" b="0" i="0" u="none" strike="noStrike" cap="none" normalizeH="0" baseline="0" dirty="0">
                <a:ln>
                  <a:noFill/>
                </a:ln>
                <a:solidFill>
                  <a:schemeClr val="bg1"/>
                </a:solidFill>
                <a:effectLst/>
                <a:latin typeface="Arial" panose="020B0604020202020204" pitchFamily="34" charset="0"/>
              </a:rPr>
              <a:t>指验证集个数</a:t>
            </a:r>
            <a:br>
              <a:rPr kumimoji="0" lang="zh-CN" altLang="zh-CN" sz="800" b="0" i="0" u="none" strike="noStrike" cap="none" normalizeH="0" baseline="0" dirty="0">
                <a:ln>
                  <a:noFill/>
                </a:ln>
                <a:solidFill>
                  <a:schemeClr val="bg1"/>
                </a:solidFill>
                <a:effectLst/>
                <a:latin typeface="Arial" panose="020B0604020202020204" pitchFamily="34" charset="0"/>
              </a:rPr>
            </a:br>
            <a:endParaRPr kumimoji="0" lang="zh-CN" altLang="zh-CN" sz="1000" b="0" i="0" u="none" strike="noStrike" cap="none" normalizeH="0" baseline="0" dirty="0">
              <a:ln>
                <a:noFill/>
              </a:ln>
              <a:solidFill>
                <a:schemeClr val="bg1"/>
              </a:solidFill>
              <a:effectLst/>
              <a:latin typeface="Arial" panose="020B0604020202020204" pitchFamily="34" charset="0"/>
            </a:endParaRPr>
          </a:p>
        </p:txBody>
      </p:sp>
      <p:pic>
        <p:nvPicPr>
          <p:cNvPr id="13" name="Picture 2">
            <a:extLst>
              <a:ext uri="{FF2B5EF4-FFF2-40B4-BE49-F238E27FC236}">
                <a16:creationId xmlns:a16="http://schemas.microsoft.com/office/drawing/2014/main" id="{7F0EBF7C-EB0B-764B-A191-C33CE1AB7F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1863" y="4073160"/>
            <a:ext cx="2076953" cy="50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24298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a:t>
            </a:r>
            <a:r>
              <a:rPr lang="en-US" altLang="zh-CN" sz="2400" b="1" dirty="0">
                <a:solidFill>
                  <a:srgbClr val="132F55"/>
                </a:solidFill>
                <a:latin typeface="华文细黑" pitchFamily="2" charset="-122"/>
                <a:ea typeface="华文细黑" pitchFamily="2" charset="-122"/>
              </a:rPr>
              <a:t>3</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8354702" cy="461665"/>
          </a:xfrm>
          <a:prstGeom prst="rect">
            <a:avLst/>
          </a:prstGeom>
          <a:noFill/>
        </p:spPr>
        <p:txBody>
          <a:bodyPr wrap="square" rtlCol="0">
            <a:spAutoFit/>
          </a:bodyPr>
          <a:lstStyle/>
          <a:p>
            <a:r>
              <a:rPr lang="en" altLang="zh-CN" sz="2400" b="1" dirty="0">
                <a:solidFill>
                  <a:schemeClr val="bg1"/>
                </a:solidFill>
              </a:rPr>
              <a:t>Accuracy</a:t>
            </a:r>
            <a:r>
              <a:rPr lang="zh-CN" altLang="en" sz="2400" b="1" dirty="0">
                <a:solidFill>
                  <a:schemeClr val="bg1"/>
                </a:solidFill>
              </a:rPr>
              <a:t>（</a:t>
            </a:r>
            <a:r>
              <a:rPr lang="zh-CN" altLang="en-US" sz="2400" b="1" dirty="0">
                <a:solidFill>
                  <a:schemeClr val="bg1"/>
                </a:solidFill>
              </a:rPr>
              <a:t>精度）</a:t>
            </a:r>
            <a:r>
              <a:rPr lang="zh-CN" altLang="en-US" sz="2400" dirty="0">
                <a:solidFill>
                  <a:schemeClr val="bg1"/>
                </a:solidFill>
              </a:rPr>
              <a:t>、</a:t>
            </a:r>
            <a:r>
              <a:rPr lang="en" altLang="zh-CN" sz="2400" b="1" dirty="0">
                <a:solidFill>
                  <a:schemeClr val="bg1"/>
                </a:solidFill>
              </a:rPr>
              <a:t>Precision</a:t>
            </a:r>
            <a:r>
              <a:rPr lang="zh-CN" altLang="en" sz="2400" b="1" dirty="0">
                <a:solidFill>
                  <a:schemeClr val="bg1"/>
                </a:solidFill>
              </a:rPr>
              <a:t>（</a:t>
            </a:r>
            <a:r>
              <a:rPr lang="zh-CN" altLang="en-US" sz="2400" b="1" dirty="0">
                <a:solidFill>
                  <a:schemeClr val="bg1"/>
                </a:solidFill>
              </a:rPr>
              <a:t>精准度）</a:t>
            </a:r>
            <a:r>
              <a:rPr lang="zh-CN" altLang="en-US" sz="2400" dirty="0">
                <a:solidFill>
                  <a:schemeClr val="bg1"/>
                </a:solidFill>
              </a:rPr>
              <a:t>和</a:t>
            </a:r>
            <a:r>
              <a:rPr lang="en" altLang="zh-CN" sz="2400" b="1" dirty="0">
                <a:solidFill>
                  <a:schemeClr val="bg1"/>
                </a:solidFill>
              </a:rPr>
              <a:t>Recall</a:t>
            </a:r>
            <a:r>
              <a:rPr lang="zh-CN" altLang="en" sz="2400" b="1" dirty="0">
                <a:solidFill>
                  <a:schemeClr val="bg1"/>
                </a:solidFill>
              </a:rPr>
              <a:t>（</a:t>
            </a:r>
            <a:r>
              <a:rPr lang="zh-CN" altLang="en-US" sz="2400" b="1" dirty="0">
                <a:solidFill>
                  <a:schemeClr val="bg1"/>
                </a:solidFill>
              </a:rPr>
              <a:t>召回率）</a:t>
            </a:r>
            <a:endParaRPr kumimoji="1" lang="zh-CN" altLang="en-US" sz="2400" dirty="0">
              <a:solidFill>
                <a:schemeClr val="bg1"/>
              </a:solidFill>
            </a:endParaRPr>
          </a:p>
        </p:txBody>
      </p:sp>
      <p:pic>
        <p:nvPicPr>
          <p:cNvPr id="26626" name="Picture 2">
            <a:extLst>
              <a:ext uri="{FF2B5EF4-FFF2-40B4-BE49-F238E27FC236}">
                <a16:creationId xmlns:a16="http://schemas.microsoft.com/office/drawing/2014/main" id="{7DB29CAD-AAB8-C549-B1C4-F8CE430D8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3" y="1013524"/>
            <a:ext cx="4638844" cy="508495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864325E-6D76-7D48-A278-E0CBC1147424}"/>
              </a:ext>
            </a:extLst>
          </p:cNvPr>
          <p:cNvSpPr/>
          <p:nvPr/>
        </p:nvSpPr>
        <p:spPr>
          <a:xfrm>
            <a:off x="5334639" y="2120749"/>
            <a:ext cx="6096000" cy="3693319"/>
          </a:xfrm>
          <a:prstGeom prst="rect">
            <a:avLst/>
          </a:prstGeom>
        </p:spPr>
        <p:txBody>
          <a:bodyPr>
            <a:spAutoFit/>
          </a:bodyPr>
          <a:lstStyle/>
          <a:p>
            <a:r>
              <a:rPr lang="en" altLang="zh-CN" b="1" dirty="0">
                <a:solidFill>
                  <a:schemeClr val="bg1"/>
                </a:solidFill>
              </a:rPr>
              <a:t>ROC</a:t>
            </a:r>
            <a:r>
              <a:rPr lang="zh-CN" altLang="en-US" b="1" dirty="0">
                <a:solidFill>
                  <a:schemeClr val="bg1"/>
                </a:solidFill>
              </a:rPr>
              <a:t>曲线</a:t>
            </a:r>
            <a:r>
              <a:rPr lang="zh-CN" altLang="en-US" dirty="0">
                <a:solidFill>
                  <a:schemeClr val="bg1"/>
                </a:solidFill>
              </a:rPr>
              <a:t>全称</a:t>
            </a:r>
            <a:r>
              <a:rPr lang="en" altLang="zh-CN" dirty="0">
                <a:solidFill>
                  <a:schemeClr val="bg1"/>
                </a:solidFill>
              </a:rPr>
              <a:t>Receiver Operating Characteristic Curve</a:t>
            </a:r>
            <a:r>
              <a:rPr lang="zh-CN" altLang="en" dirty="0">
                <a:solidFill>
                  <a:schemeClr val="bg1"/>
                </a:solidFill>
              </a:rPr>
              <a:t>（</a:t>
            </a:r>
            <a:r>
              <a:rPr lang="zh-CN" altLang="en-US" dirty="0">
                <a:solidFill>
                  <a:schemeClr val="bg1"/>
                </a:solidFill>
              </a:rPr>
              <a:t>受试者工作特征曲线）。其横坐标为</a:t>
            </a:r>
            <a:r>
              <a:rPr lang="en" altLang="zh-CN" dirty="0">
                <a:solidFill>
                  <a:schemeClr val="bg1"/>
                </a:solidFill>
              </a:rPr>
              <a:t>FPR</a:t>
            </a:r>
            <a:r>
              <a:rPr lang="zh-CN" altLang="en" dirty="0">
                <a:solidFill>
                  <a:schemeClr val="bg1"/>
                </a:solidFill>
              </a:rPr>
              <a:t>（</a:t>
            </a:r>
            <a:r>
              <a:rPr lang="en" altLang="zh-CN" dirty="0">
                <a:solidFill>
                  <a:schemeClr val="bg1"/>
                </a:solidFill>
              </a:rPr>
              <a:t>False Positive Rate</a:t>
            </a:r>
            <a:r>
              <a:rPr lang="zh-CN" altLang="en" dirty="0">
                <a:solidFill>
                  <a:schemeClr val="bg1"/>
                </a:solidFill>
              </a:rPr>
              <a:t>，</a:t>
            </a:r>
            <a:r>
              <a:rPr lang="zh-CN" altLang="en-US" dirty="0">
                <a:solidFill>
                  <a:schemeClr val="bg1"/>
                </a:solidFill>
              </a:rPr>
              <a:t>假阳性率），纵坐标为</a:t>
            </a:r>
            <a:r>
              <a:rPr lang="en" altLang="zh-CN" dirty="0">
                <a:solidFill>
                  <a:schemeClr val="bg1"/>
                </a:solidFill>
              </a:rPr>
              <a:t>TPR</a:t>
            </a:r>
            <a:r>
              <a:rPr lang="zh-CN" altLang="en" dirty="0">
                <a:solidFill>
                  <a:schemeClr val="bg1"/>
                </a:solidFill>
              </a:rPr>
              <a:t>（</a:t>
            </a:r>
            <a:r>
              <a:rPr lang="en" altLang="zh-CN" dirty="0">
                <a:solidFill>
                  <a:schemeClr val="bg1"/>
                </a:solidFill>
              </a:rPr>
              <a:t>True Positive Rate</a:t>
            </a:r>
            <a:r>
              <a:rPr lang="zh-CN" altLang="en" dirty="0">
                <a:solidFill>
                  <a:schemeClr val="bg1"/>
                </a:solidFill>
              </a:rPr>
              <a:t>，</a:t>
            </a:r>
            <a:r>
              <a:rPr lang="zh-CN" altLang="en-US" dirty="0">
                <a:solidFill>
                  <a:schemeClr val="bg1"/>
                </a:solidFill>
              </a:rPr>
              <a:t>真阳性率）。计算方法为：</a:t>
            </a:r>
            <a:br>
              <a:rPr lang="zh-CN" altLang="en-US" dirty="0">
                <a:solidFill>
                  <a:schemeClr val="bg1"/>
                </a:solidFill>
              </a:rPr>
            </a:br>
            <a:r>
              <a:rPr lang="en" altLang="zh-CN" dirty="0">
                <a:solidFill>
                  <a:schemeClr val="bg1"/>
                </a:solidFill>
              </a:rPr>
              <a:t>FPR = FP / (FP + TN) = FP / Neg,</a:t>
            </a:r>
            <a:br>
              <a:rPr lang="en" altLang="zh-CN" dirty="0">
                <a:solidFill>
                  <a:schemeClr val="bg1"/>
                </a:solidFill>
              </a:rPr>
            </a:br>
            <a:r>
              <a:rPr lang="en" altLang="zh-CN" dirty="0">
                <a:solidFill>
                  <a:schemeClr val="bg1"/>
                </a:solidFill>
              </a:rPr>
              <a:t>TPR = TP / (TP + FN) = TP / Pos = Recall.</a:t>
            </a:r>
            <a:br>
              <a:rPr lang="en" altLang="zh-CN" dirty="0">
                <a:solidFill>
                  <a:schemeClr val="bg1"/>
                </a:solidFill>
              </a:rPr>
            </a:br>
            <a:r>
              <a:rPr lang="zh-CN" altLang="en-US" dirty="0">
                <a:solidFill>
                  <a:schemeClr val="bg1"/>
                </a:solidFill>
              </a:rPr>
              <a:t>绘制</a:t>
            </a:r>
            <a:r>
              <a:rPr lang="en" altLang="zh-CN" dirty="0">
                <a:solidFill>
                  <a:schemeClr val="bg1"/>
                </a:solidFill>
              </a:rPr>
              <a:t>ROC</a:t>
            </a:r>
            <a:r>
              <a:rPr lang="zh-CN" altLang="en-US" dirty="0">
                <a:solidFill>
                  <a:schemeClr val="bg1"/>
                </a:solidFill>
              </a:rPr>
              <a:t>曲线的方法与</a:t>
            </a:r>
            <a:r>
              <a:rPr lang="en" altLang="zh-CN" dirty="0">
                <a:solidFill>
                  <a:schemeClr val="bg1"/>
                </a:solidFill>
              </a:rPr>
              <a:t>P-R</a:t>
            </a:r>
            <a:r>
              <a:rPr lang="zh-CN" altLang="en-US" dirty="0">
                <a:solidFill>
                  <a:schemeClr val="bg1"/>
                </a:solidFill>
              </a:rPr>
              <a:t>曲线类似，通过调节阈值，绘制出不同的</a:t>
            </a:r>
            <a:r>
              <a:rPr lang="en" altLang="zh-CN" dirty="0">
                <a:solidFill>
                  <a:schemeClr val="bg1"/>
                </a:solidFill>
              </a:rPr>
              <a:t>FPR</a:t>
            </a:r>
            <a:r>
              <a:rPr lang="zh-CN" altLang="en-US" dirty="0">
                <a:solidFill>
                  <a:schemeClr val="bg1"/>
                </a:solidFill>
              </a:rPr>
              <a:t>及其对应的</a:t>
            </a:r>
            <a:r>
              <a:rPr lang="en" altLang="zh-CN" dirty="0">
                <a:solidFill>
                  <a:schemeClr val="bg1"/>
                </a:solidFill>
              </a:rPr>
              <a:t>TPR</a:t>
            </a:r>
            <a:r>
              <a:rPr lang="zh-CN" altLang="en" dirty="0">
                <a:solidFill>
                  <a:schemeClr val="bg1"/>
                </a:solidFill>
              </a:rPr>
              <a:t>。 </a:t>
            </a:r>
            <a:r>
              <a:rPr lang="en" altLang="zh-CN" b="1" dirty="0">
                <a:solidFill>
                  <a:schemeClr val="bg1"/>
                </a:solidFill>
              </a:rPr>
              <a:t>AUC</a:t>
            </a:r>
            <a:r>
              <a:rPr lang="zh-CN" altLang="en-US" dirty="0">
                <a:solidFill>
                  <a:schemeClr val="bg1"/>
                </a:solidFill>
              </a:rPr>
              <a:t>指的是</a:t>
            </a:r>
            <a:r>
              <a:rPr lang="en" altLang="zh-CN" dirty="0">
                <a:solidFill>
                  <a:schemeClr val="bg1"/>
                </a:solidFill>
              </a:rPr>
              <a:t>ROC</a:t>
            </a:r>
            <a:r>
              <a:rPr lang="zh-CN" altLang="en-US" dirty="0">
                <a:solidFill>
                  <a:schemeClr val="bg1"/>
                </a:solidFill>
              </a:rPr>
              <a:t>曲线下的面积大小，通过对</a:t>
            </a:r>
            <a:r>
              <a:rPr lang="en" altLang="zh-CN" dirty="0">
                <a:solidFill>
                  <a:schemeClr val="bg1"/>
                </a:solidFill>
              </a:rPr>
              <a:t>ROC</a:t>
            </a:r>
            <a:r>
              <a:rPr lang="zh-CN" altLang="en-US" dirty="0">
                <a:solidFill>
                  <a:schemeClr val="bg1"/>
                </a:solidFill>
              </a:rPr>
              <a:t>曲线进行积分，就可以计算得到</a:t>
            </a:r>
            <a:r>
              <a:rPr lang="en" altLang="zh-CN" dirty="0">
                <a:solidFill>
                  <a:schemeClr val="bg1"/>
                </a:solidFill>
              </a:rPr>
              <a:t>AUC</a:t>
            </a:r>
            <a:r>
              <a:rPr lang="zh-CN" altLang="en" dirty="0">
                <a:solidFill>
                  <a:schemeClr val="bg1"/>
                </a:solidFill>
              </a:rPr>
              <a:t>。</a:t>
            </a:r>
            <a:r>
              <a:rPr lang="en" altLang="zh-CN" dirty="0">
                <a:solidFill>
                  <a:schemeClr val="bg1"/>
                </a:solidFill>
              </a:rPr>
              <a:t>AUC</a:t>
            </a:r>
            <a:r>
              <a:rPr lang="zh-CN" altLang="en-US" dirty="0">
                <a:solidFill>
                  <a:schemeClr val="bg1"/>
                </a:solidFill>
              </a:rPr>
              <a:t>取之在</a:t>
            </a:r>
            <a:r>
              <a:rPr lang="en-US" altLang="zh-CN" dirty="0">
                <a:solidFill>
                  <a:schemeClr val="bg1"/>
                </a:solidFill>
              </a:rPr>
              <a:t>0.5</a:t>
            </a:r>
            <a:r>
              <a:rPr lang="zh-CN" altLang="en-US" dirty="0">
                <a:solidFill>
                  <a:schemeClr val="bg1"/>
                </a:solidFill>
              </a:rPr>
              <a:t>～</a:t>
            </a:r>
            <a:r>
              <a:rPr lang="en-US" altLang="zh-CN" dirty="0">
                <a:solidFill>
                  <a:schemeClr val="bg1"/>
                </a:solidFill>
              </a:rPr>
              <a:t>1</a:t>
            </a:r>
            <a:r>
              <a:rPr lang="zh-CN" altLang="en-US" dirty="0">
                <a:solidFill>
                  <a:schemeClr val="bg1"/>
                </a:solidFill>
              </a:rPr>
              <a:t>之间（如果小于</a:t>
            </a:r>
            <a:r>
              <a:rPr lang="en-US" altLang="zh-CN" dirty="0">
                <a:solidFill>
                  <a:schemeClr val="bg1"/>
                </a:solidFill>
              </a:rPr>
              <a:t>0.5</a:t>
            </a:r>
            <a:r>
              <a:rPr lang="zh-CN" altLang="en-US" dirty="0">
                <a:solidFill>
                  <a:schemeClr val="bg1"/>
                </a:solidFill>
              </a:rPr>
              <a:t>，把正负样本预测对调一下就行了），</a:t>
            </a:r>
            <a:r>
              <a:rPr lang="en" altLang="zh-CN" dirty="0">
                <a:solidFill>
                  <a:schemeClr val="bg1"/>
                </a:solidFill>
              </a:rPr>
              <a:t>AUC</a:t>
            </a:r>
            <a:r>
              <a:rPr lang="zh-CN" altLang="en-US" dirty="0">
                <a:solidFill>
                  <a:schemeClr val="bg1"/>
                </a:solidFill>
              </a:rPr>
              <a:t>越大，表明模型把真正的正样本排的越靠前，相应的性能就越好。</a:t>
            </a:r>
          </a:p>
          <a:p>
            <a:endParaRPr lang="zh-CN" altLang="en-US" dirty="0">
              <a:solidFill>
                <a:schemeClr val="bg1"/>
              </a:solidFill>
            </a:endParaRPr>
          </a:p>
        </p:txBody>
      </p:sp>
    </p:spTree>
    <p:extLst>
      <p:ext uri="{BB962C8B-B14F-4D97-AF65-F5344CB8AC3E}">
        <p14:creationId xmlns:p14="http://schemas.microsoft.com/office/powerpoint/2010/main" val="55143108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04</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7729537" cy="461665"/>
          </a:xfrm>
          <a:prstGeom prst="rect">
            <a:avLst/>
          </a:prstGeom>
          <a:noFill/>
        </p:spPr>
        <p:txBody>
          <a:bodyPr wrap="square" rtlCol="0">
            <a:spAutoFit/>
          </a:bodyPr>
          <a:lstStyle/>
          <a:p>
            <a:r>
              <a:rPr kumimoji="1" lang="en-US" altLang="zh-CN" sz="2400" dirty="0">
                <a:solidFill>
                  <a:schemeClr val="bg1"/>
                </a:solidFill>
              </a:rPr>
              <a:t>Other notes</a:t>
            </a:r>
            <a:endParaRPr kumimoji="1" lang="zh-CN" altLang="en-US" sz="2400" dirty="0">
              <a:solidFill>
                <a:schemeClr val="bg1"/>
              </a:solidFill>
            </a:endParaRPr>
          </a:p>
        </p:txBody>
      </p:sp>
      <p:sp>
        <p:nvSpPr>
          <p:cNvPr id="2" name="矩形 1">
            <a:extLst>
              <a:ext uri="{FF2B5EF4-FFF2-40B4-BE49-F238E27FC236}">
                <a16:creationId xmlns:a16="http://schemas.microsoft.com/office/drawing/2014/main" id="{3D6C43B8-12C8-CA46-B98A-AF8B406BAA2A}"/>
              </a:ext>
            </a:extLst>
          </p:cNvPr>
          <p:cNvSpPr/>
          <p:nvPr/>
        </p:nvSpPr>
        <p:spPr>
          <a:xfrm>
            <a:off x="407988" y="1161497"/>
            <a:ext cx="9144000" cy="646331"/>
          </a:xfrm>
          <a:prstGeom prst="rect">
            <a:avLst/>
          </a:prstGeom>
        </p:spPr>
        <p:txBody>
          <a:bodyPr wrap="square">
            <a:spAutoFit/>
          </a:bodyPr>
          <a:lstStyle/>
          <a:p>
            <a:r>
              <a:rPr lang="en" altLang="zh-CN" dirty="0">
                <a:solidFill>
                  <a:schemeClr val="bg1"/>
                </a:solidFill>
              </a:rPr>
              <a:t>Low-level feature</a:t>
            </a:r>
            <a:r>
              <a:rPr lang="zh-CN" altLang="en" dirty="0">
                <a:solidFill>
                  <a:schemeClr val="bg1"/>
                </a:solidFill>
              </a:rPr>
              <a:t>： </a:t>
            </a:r>
            <a:r>
              <a:rPr lang="zh-CN" altLang="en-US" dirty="0">
                <a:solidFill>
                  <a:schemeClr val="bg1"/>
                </a:solidFill>
              </a:rPr>
              <a:t>通常是指图像中的一些小的细节信息，例如边缘（</a:t>
            </a:r>
            <a:r>
              <a:rPr lang="en" altLang="zh-CN" dirty="0">
                <a:solidFill>
                  <a:schemeClr val="bg1"/>
                </a:solidFill>
              </a:rPr>
              <a:t>edge),</a:t>
            </a:r>
            <a:r>
              <a:rPr lang="zh-CN" altLang="en-US" dirty="0">
                <a:solidFill>
                  <a:schemeClr val="bg1"/>
                </a:solidFill>
              </a:rPr>
              <a:t>角</a:t>
            </a:r>
            <a:r>
              <a:rPr lang="en-US" altLang="zh-CN" dirty="0">
                <a:solidFill>
                  <a:schemeClr val="bg1"/>
                </a:solidFill>
              </a:rPr>
              <a:t>(</a:t>
            </a:r>
            <a:r>
              <a:rPr lang="en" altLang="zh-CN" dirty="0">
                <a:solidFill>
                  <a:schemeClr val="bg1"/>
                </a:solidFill>
              </a:rPr>
              <a:t>corner),</a:t>
            </a:r>
            <a:r>
              <a:rPr lang="zh-CN" altLang="en-US" dirty="0">
                <a:solidFill>
                  <a:schemeClr val="bg1"/>
                </a:solidFill>
              </a:rPr>
              <a:t>颜色</a:t>
            </a:r>
            <a:r>
              <a:rPr lang="en-US" altLang="zh-CN" dirty="0">
                <a:solidFill>
                  <a:schemeClr val="bg1"/>
                </a:solidFill>
              </a:rPr>
              <a:t>(</a:t>
            </a:r>
            <a:r>
              <a:rPr lang="en" altLang="zh-CN" dirty="0">
                <a:solidFill>
                  <a:schemeClr val="bg1"/>
                </a:solidFill>
              </a:rPr>
              <a:t>color),</a:t>
            </a:r>
            <a:r>
              <a:rPr lang="zh-CN" altLang="en-US" dirty="0">
                <a:solidFill>
                  <a:schemeClr val="bg1"/>
                </a:solidFill>
              </a:rPr>
              <a:t>像素</a:t>
            </a:r>
            <a:r>
              <a:rPr lang="en-US" altLang="zh-CN" dirty="0">
                <a:solidFill>
                  <a:schemeClr val="bg1"/>
                </a:solidFill>
              </a:rPr>
              <a:t>(</a:t>
            </a:r>
            <a:r>
              <a:rPr lang="en" altLang="zh-CN" dirty="0" err="1">
                <a:solidFill>
                  <a:schemeClr val="bg1"/>
                </a:solidFill>
              </a:rPr>
              <a:t>pixeles</a:t>
            </a:r>
            <a:r>
              <a:rPr lang="en" altLang="zh-CN" dirty="0">
                <a:solidFill>
                  <a:schemeClr val="bg1"/>
                </a:solidFill>
              </a:rPr>
              <a:t>), </a:t>
            </a:r>
            <a:r>
              <a:rPr lang="zh-CN" altLang="en-US" dirty="0">
                <a:solidFill>
                  <a:schemeClr val="bg1"/>
                </a:solidFill>
              </a:rPr>
              <a:t>梯度</a:t>
            </a:r>
            <a:r>
              <a:rPr lang="en-US" altLang="zh-CN" dirty="0">
                <a:solidFill>
                  <a:schemeClr val="bg1"/>
                </a:solidFill>
              </a:rPr>
              <a:t>(</a:t>
            </a:r>
            <a:r>
              <a:rPr lang="en" altLang="zh-CN" dirty="0">
                <a:solidFill>
                  <a:schemeClr val="bg1"/>
                </a:solidFill>
              </a:rPr>
              <a:t>gradients)</a:t>
            </a:r>
            <a:r>
              <a:rPr lang="zh-CN" altLang="en-US" dirty="0">
                <a:solidFill>
                  <a:schemeClr val="bg1"/>
                </a:solidFill>
              </a:rPr>
              <a:t>等，这些信息可以通过滤波器、</a:t>
            </a:r>
            <a:r>
              <a:rPr lang="en" altLang="zh-CN" dirty="0">
                <a:solidFill>
                  <a:schemeClr val="bg1"/>
                </a:solidFill>
              </a:rPr>
              <a:t>SIFT</a:t>
            </a:r>
            <a:r>
              <a:rPr lang="zh-CN" altLang="en-US" dirty="0">
                <a:solidFill>
                  <a:schemeClr val="bg1"/>
                </a:solidFill>
              </a:rPr>
              <a:t>或</a:t>
            </a:r>
            <a:r>
              <a:rPr lang="en" altLang="zh-CN" dirty="0">
                <a:solidFill>
                  <a:schemeClr val="bg1"/>
                </a:solidFill>
              </a:rPr>
              <a:t>HOG</a:t>
            </a:r>
            <a:r>
              <a:rPr lang="zh-CN" altLang="en-US" dirty="0">
                <a:solidFill>
                  <a:schemeClr val="bg1"/>
                </a:solidFill>
              </a:rPr>
              <a:t>获取；</a:t>
            </a:r>
            <a:endParaRPr lang="en-US" altLang="zh-CN" dirty="0">
              <a:solidFill>
                <a:schemeClr val="bg1"/>
              </a:solidFill>
            </a:endParaRPr>
          </a:p>
        </p:txBody>
      </p:sp>
      <p:pic>
        <p:nvPicPr>
          <p:cNvPr id="28676" name="Picture 4">
            <a:extLst>
              <a:ext uri="{FF2B5EF4-FFF2-40B4-BE49-F238E27FC236}">
                <a16:creationId xmlns:a16="http://schemas.microsoft.com/office/drawing/2014/main" id="{8AC36921-AD93-2C4F-9EF1-B28D7010B7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491" y="1807828"/>
            <a:ext cx="5268050" cy="258532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614ED209-4991-FD43-BD2E-511BE3880B43}"/>
              </a:ext>
            </a:extLst>
          </p:cNvPr>
          <p:cNvSpPr/>
          <p:nvPr/>
        </p:nvSpPr>
        <p:spPr>
          <a:xfrm>
            <a:off x="407988" y="4773173"/>
            <a:ext cx="6096000" cy="923330"/>
          </a:xfrm>
          <a:prstGeom prst="rect">
            <a:avLst/>
          </a:prstGeom>
        </p:spPr>
        <p:txBody>
          <a:bodyPr>
            <a:spAutoFit/>
          </a:bodyPr>
          <a:lstStyle/>
          <a:p>
            <a:r>
              <a:rPr lang="en" altLang="zh-CN" dirty="0">
                <a:solidFill>
                  <a:schemeClr val="bg1"/>
                </a:solidFill>
              </a:rPr>
              <a:t>High level feature</a:t>
            </a:r>
            <a:r>
              <a:rPr lang="zh-CN" altLang="en" dirty="0">
                <a:solidFill>
                  <a:schemeClr val="bg1"/>
                </a:solidFill>
              </a:rPr>
              <a:t>：</a:t>
            </a:r>
            <a:r>
              <a:rPr lang="zh-CN" altLang="en-US" dirty="0">
                <a:solidFill>
                  <a:schemeClr val="bg1"/>
                </a:solidFill>
              </a:rPr>
              <a:t>是建立在</a:t>
            </a:r>
            <a:r>
              <a:rPr lang="en" altLang="zh-CN" dirty="0">
                <a:solidFill>
                  <a:schemeClr val="bg1"/>
                </a:solidFill>
              </a:rPr>
              <a:t>low level feature</a:t>
            </a:r>
            <a:r>
              <a:rPr lang="zh-CN" altLang="en-US" dirty="0">
                <a:solidFill>
                  <a:schemeClr val="bg1"/>
                </a:solidFill>
              </a:rPr>
              <a:t>之上的，可以用于图像中目标或物体形状的识别和检测，具有更丰富的语义信息。 </a:t>
            </a:r>
            <a:endParaRPr lang="zh-CN" altLang="en-US" dirty="0"/>
          </a:p>
        </p:txBody>
      </p:sp>
      <p:pic>
        <p:nvPicPr>
          <p:cNvPr id="28678" name="Picture 6">
            <a:extLst>
              <a:ext uri="{FF2B5EF4-FFF2-40B4-BE49-F238E27FC236}">
                <a16:creationId xmlns:a16="http://schemas.microsoft.com/office/drawing/2014/main" id="{44E68FCF-D411-684A-A550-92513D4CCE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8491" y="1886337"/>
            <a:ext cx="41148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765469"/>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04</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7729537" cy="461665"/>
          </a:xfrm>
          <a:prstGeom prst="rect">
            <a:avLst/>
          </a:prstGeom>
          <a:noFill/>
        </p:spPr>
        <p:txBody>
          <a:bodyPr wrap="square" rtlCol="0">
            <a:spAutoFit/>
          </a:bodyPr>
          <a:lstStyle/>
          <a:p>
            <a:r>
              <a:rPr kumimoji="1" lang="en-US" altLang="zh-CN" sz="2400" dirty="0">
                <a:solidFill>
                  <a:schemeClr val="bg1"/>
                </a:solidFill>
              </a:rPr>
              <a:t>Other notes</a:t>
            </a:r>
            <a:endParaRPr kumimoji="1" lang="zh-CN" altLang="en-US" sz="2400" dirty="0">
              <a:solidFill>
                <a:schemeClr val="bg1"/>
              </a:solidFill>
            </a:endParaRPr>
          </a:p>
        </p:txBody>
      </p:sp>
      <p:sp>
        <p:nvSpPr>
          <p:cNvPr id="3" name="矩形 2">
            <a:extLst>
              <a:ext uri="{FF2B5EF4-FFF2-40B4-BE49-F238E27FC236}">
                <a16:creationId xmlns:a16="http://schemas.microsoft.com/office/drawing/2014/main" id="{E2DABE49-2908-A94E-9C9C-AE6D00C82212}"/>
              </a:ext>
            </a:extLst>
          </p:cNvPr>
          <p:cNvSpPr/>
          <p:nvPr/>
        </p:nvSpPr>
        <p:spPr>
          <a:xfrm>
            <a:off x="407988" y="1341219"/>
            <a:ext cx="10408696" cy="923330"/>
          </a:xfrm>
          <a:prstGeom prst="rect">
            <a:avLst/>
          </a:prstGeom>
        </p:spPr>
        <p:txBody>
          <a:bodyPr wrap="square">
            <a:spAutoFit/>
          </a:bodyPr>
          <a:lstStyle/>
          <a:p>
            <a:r>
              <a:rPr lang="en" altLang="zh-CN" b="1" dirty="0">
                <a:solidFill>
                  <a:schemeClr val="bg1"/>
                </a:solidFill>
                <a:latin typeface="Arial" panose="020B0604020202020204" pitchFamily="34" charset="0"/>
              </a:rPr>
              <a:t>Ground truth</a:t>
            </a:r>
            <a:r>
              <a:rPr lang="en" altLang="zh-CN" dirty="0">
                <a:solidFill>
                  <a:schemeClr val="bg1"/>
                </a:solidFill>
                <a:latin typeface="Arial" panose="020B0604020202020204" pitchFamily="34" charset="0"/>
              </a:rPr>
              <a:t>: a term used in various fields to refer to information that is known to be real or true, provided by direct observation and measurement (i.e. empirical evidence) as opposed to information provided by inference.</a:t>
            </a:r>
            <a:endParaRPr lang="zh-CN" altLang="en-US" dirty="0">
              <a:solidFill>
                <a:schemeClr val="bg1"/>
              </a:solidFill>
            </a:endParaRPr>
          </a:p>
        </p:txBody>
      </p:sp>
      <p:sp>
        <p:nvSpPr>
          <p:cNvPr id="4" name="矩形 3">
            <a:extLst>
              <a:ext uri="{FF2B5EF4-FFF2-40B4-BE49-F238E27FC236}">
                <a16:creationId xmlns:a16="http://schemas.microsoft.com/office/drawing/2014/main" id="{AE9634C5-2107-2547-B704-1839D2927A2D}"/>
              </a:ext>
            </a:extLst>
          </p:cNvPr>
          <p:cNvSpPr/>
          <p:nvPr/>
        </p:nvSpPr>
        <p:spPr>
          <a:xfrm>
            <a:off x="407987" y="2417198"/>
            <a:ext cx="10553661" cy="646331"/>
          </a:xfrm>
          <a:prstGeom prst="rect">
            <a:avLst/>
          </a:prstGeom>
        </p:spPr>
        <p:txBody>
          <a:bodyPr wrap="square">
            <a:spAutoFit/>
          </a:bodyPr>
          <a:lstStyle/>
          <a:p>
            <a:r>
              <a:rPr lang="en" altLang="zh-CN" dirty="0">
                <a:solidFill>
                  <a:schemeClr val="bg1"/>
                </a:solidFill>
                <a:latin typeface="arial" panose="020B0604020202020204" pitchFamily="34" charset="0"/>
              </a:rPr>
              <a:t>Label: the process of identifying raw data (images, text files, videos, etc.) and adding one or more meaningful and informative labels to provide context so that a model can learn from it.</a:t>
            </a:r>
          </a:p>
        </p:txBody>
      </p:sp>
      <p:sp>
        <p:nvSpPr>
          <p:cNvPr id="10" name="矩形 9">
            <a:extLst>
              <a:ext uri="{FF2B5EF4-FFF2-40B4-BE49-F238E27FC236}">
                <a16:creationId xmlns:a16="http://schemas.microsoft.com/office/drawing/2014/main" id="{BB6F2782-9EEE-1E44-8AF5-2F5A515EC0BC}"/>
              </a:ext>
            </a:extLst>
          </p:cNvPr>
          <p:cNvSpPr/>
          <p:nvPr/>
        </p:nvSpPr>
        <p:spPr>
          <a:xfrm>
            <a:off x="437201" y="3286640"/>
            <a:ext cx="10553661" cy="369332"/>
          </a:xfrm>
          <a:prstGeom prst="rect">
            <a:avLst/>
          </a:prstGeom>
        </p:spPr>
        <p:txBody>
          <a:bodyPr wrap="square">
            <a:spAutoFit/>
          </a:bodyPr>
          <a:lstStyle/>
          <a:p>
            <a:r>
              <a:rPr lang="en" altLang="zh-CN" dirty="0">
                <a:solidFill>
                  <a:schemeClr val="bg1"/>
                </a:solidFill>
                <a:latin typeface="arial" panose="020B0604020202020204" pitchFamily="34" charset="0"/>
              </a:rPr>
              <a:t>Camera pose: </a:t>
            </a:r>
            <a:r>
              <a:rPr lang="en" altLang="zh-CN" dirty="0" err="1">
                <a:solidFill>
                  <a:schemeClr val="bg1"/>
                </a:solidFill>
                <a:latin typeface="arial" panose="020B0604020202020204" pitchFamily="34" charset="0"/>
              </a:rPr>
              <a:t>extrinsics</a:t>
            </a:r>
            <a:endParaRPr lang="en" altLang="zh-CN" dirty="0">
              <a:solidFill>
                <a:schemeClr val="bg1"/>
              </a:solidFill>
              <a:latin typeface="arial" panose="020B0604020202020204" pitchFamily="34" charset="0"/>
            </a:endParaRPr>
          </a:p>
        </p:txBody>
      </p:sp>
      <p:pic>
        <p:nvPicPr>
          <p:cNvPr id="29698" name="Picture 2">
            <a:extLst>
              <a:ext uri="{FF2B5EF4-FFF2-40B4-BE49-F238E27FC236}">
                <a16:creationId xmlns:a16="http://schemas.microsoft.com/office/drawing/2014/main" id="{BCFE7B5A-A7DE-7740-AC4C-DB790D982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06" y="3979261"/>
            <a:ext cx="3828895" cy="614191"/>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E313071B-0B57-F044-B8D7-19DCB2F8A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990" y="3908594"/>
            <a:ext cx="4402254" cy="69900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C657766-131C-CD4B-9AA6-22B9C81075BD}"/>
              </a:ext>
            </a:extLst>
          </p:cNvPr>
          <p:cNvSpPr/>
          <p:nvPr/>
        </p:nvSpPr>
        <p:spPr>
          <a:xfrm>
            <a:off x="524106" y="4916741"/>
            <a:ext cx="2450286" cy="369332"/>
          </a:xfrm>
          <a:prstGeom prst="rect">
            <a:avLst/>
          </a:prstGeom>
        </p:spPr>
        <p:txBody>
          <a:bodyPr wrap="none">
            <a:spAutoFit/>
          </a:bodyPr>
          <a:lstStyle/>
          <a:p>
            <a:r>
              <a:rPr lang="en" altLang="zh-CN" dirty="0">
                <a:solidFill>
                  <a:schemeClr val="bg1"/>
                </a:solidFill>
                <a:latin typeface="arial" panose="020B0604020202020204" pitchFamily="34" charset="0"/>
              </a:rPr>
              <a:t>SOTA: State of the Art</a:t>
            </a:r>
            <a:endParaRPr lang="zh-CN" altLang="en-US" dirty="0">
              <a:solidFill>
                <a:schemeClr val="bg1"/>
              </a:solidFill>
            </a:endParaRPr>
          </a:p>
        </p:txBody>
      </p:sp>
    </p:spTree>
    <p:extLst>
      <p:ext uri="{BB962C8B-B14F-4D97-AF65-F5344CB8AC3E}">
        <p14:creationId xmlns:p14="http://schemas.microsoft.com/office/powerpoint/2010/main" val="366318566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04</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7729537" cy="461665"/>
          </a:xfrm>
          <a:prstGeom prst="rect">
            <a:avLst/>
          </a:prstGeom>
          <a:noFill/>
        </p:spPr>
        <p:txBody>
          <a:bodyPr wrap="square" rtlCol="0">
            <a:spAutoFit/>
          </a:bodyPr>
          <a:lstStyle/>
          <a:p>
            <a:r>
              <a:rPr kumimoji="1" lang="en-US" altLang="zh-CN" sz="2400" dirty="0">
                <a:solidFill>
                  <a:schemeClr val="bg1"/>
                </a:solidFill>
              </a:rPr>
              <a:t>Other notes</a:t>
            </a:r>
            <a:endParaRPr kumimoji="1" lang="zh-CN" altLang="en-US" sz="2400" dirty="0">
              <a:solidFill>
                <a:schemeClr val="bg1"/>
              </a:solidFill>
            </a:endParaRPr>
          </a:p>
        </p:txBody>
      </p:sp>
      <p:pic>
        <p:nvPicPr>
          <p:cNvPr id="30722" name="Picture 2">
            <a:extLst>
              <a:ext uri="{FF2B5EF4-FFF2-40B4-BE49-F238E27FC236}">
                <a16:creationId xmlns:a16="http://schemas.microsoft.com/office/drawing/2014/main" id="{A512FDF8-7360-B54D-8F48-3B285280D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63" y="1215487"/>
            <a:ext cx="7683040" cy="14305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5722A05-D869-5741-846F-601066EB9876}"/>
              </a:ext>
            </a:extLst>
          </p:cNvPr>
          <p:cNvSpPr/>
          <p:nvPr/>
        </p:nvSpPr>
        <p:spPr>
          <a:xfrm>
            <a:off x="407988" y="2817883"/>
            <a:ext cx="11702236" cy="1754326"/>
          </a:xfrm>
          <a:prstGeom prst="rect">
            <a:avLst/>
          </a:prstGeom>
        </p:spPr>
        <p:txBody>
          <a:bodyPr wrap="square">
            <a:spAutoFit/>
          </a:bodyPr>
          <a:lstStyle/>
          <a:p>
            <a:pPr>
              <a:buFont typeface="Arial" panose="020B0604020202020204" pitchFamily="34" charset="0"/>
              <a:buChar char="•"/>
            </a:pPr>
            <a:r>
              <a:rPr lang="en" altLang="zh-CN" dirty="0">
                <a:solidFill>
                  <a:schemeClr val="bg1"/>
                </a:solidFill>
              </a:rPr>
              <a:t>Epoch</a:t>
            </a:r>
            <a:r>
              <a:rPr lang="zh-CN" altLang="en" dirty="0">
                <a:solidFill>
                  <a:schemeClr val="bg1"/>
                </a:solidFill>
              </a:rPr>
              <a:t>（</a:t>
            </a:r>
            <a:r>
              <a:rPr lang="zh-CN" altLang="en-US" dirty="0">
                <a:solidFill>
                  <a:schemeClr val="bg1"/>
                </a:solidFill>
              </a:rPr>
              <a:t>时期）：</a:t>
            </a:r>
            <a:br>
              <a:rPr lang="zh-CN" altLang="en-US" dirty="0">
                <a:solidFill>
                  <a:schemeClr val="bg1"/>
                </a:solidFill>
              </a:rPr>
            </a:br>
            <a:r>
              <a:rPr lang="zh-CN" altLang="en-US" dirty="0">
                <a:solidFill>
                  <a:schemeClr val="bg1"/>
                </a:solidFill>
              </a:rPr>
              <a:t>当一个完整的数据集通过了神经网络一次并且返回了一次，这个过程称为一次</a:t>
            </a:r>
            <a:r>
              <a:rPr lang="en" altLang="zh-CN" dirty="0">
                <a:solidFill>
                  <a:schemeClr val="bg1"/>
                </a:solidFill>
              </a:rPr>
              <a:t>epoch</a:t>
            </a:r>
            <a:r>
              <a:rPr lang="zh-CN" altLang="en" dirty="0">
                <a:solidFill>
                  <a:schemeClr val="bg1"/>
                </a:solidFill>
              </a:rPr>
              <a:t>。</a:t>
            </a:r>
            <a:r>
              <a:rPr lang="en-US" altLang="zh-CN" dirty="0">
                <a:solidFill>
                  <a:schemeClr val="bg1"/>
                </a:solidFill>
              </a:rPr>
              <a:t>(</a:t>
            </a:r>
            <a:r>
              <a:rPr lang="zh-CN" altLang="en-US" dirty="0">
                <a:solidFill>
                  <a:schemeClr val="bg1"/>
                </a:solidFill>
              </a:rPr>
              <a:t>也就是说，所有训练样本在神经网络中</a:t>
            </a:r>
            <a:r>
              <a:rPr lang="zh-CN" altLang="en-US" i="1" dirty="0">
                <a:solidFill>
                  <a:schemeClr val="bg1"/>
                </a:solidFill>
              </a:rPr>
              <a:t>都</a:t>
            </a:r>
            <a:r>
              <a:rPr lang="zh-CN" altLang="en-US" dirty="0">
                <a:solidFill>
                  <a:schemeClr val="bg1"/>
                </a:solidFill>
              </a:rPr>
              <a:t> 进行了</a:t>
            </a:r>
            <a:r>
              <a:rPr lang="zh-CN" altLang="en-US" i="1" dirty="0">
                <a:solidFill>
                  <a:schemeClr val="bg1"/>
                </a:solidFill>
              </a:rPr>
              <a:t>一次正向传播</a:t>
            </a:r>
            <a:r>
              <a:rPr lang="zh-CN" altLang="en-US" dirty="0">
                <a:solidFill>
                  <a:schemeClr val="bg1"/>
                </a:solidFill>
              </a:rPr>
              <a:t> 和</a:t>
            </a:r>
            <a:r>
              <a:rPr lang="zh-CN" altLang="en-US" i="1" dirty="0">
                <a:solidFill>
                  <a:schemeClr val="bg1"/>
                </a:solidFill>
              </a:rPr>
              <a:t>一次反向传播</a:t>
            </a:r>
            <a:r>
              <a:rPr lang="zh-CN" altLang="en-US" dirty="0">
                <a:solidFill>
                  <a:schemeClr val="bg1"/>
                </a:solidFill>
              </a:rPr>
              <a:t> ）</a:t>
            </a:r>
            <a:br>
              <a:rPr lang="zh-CN" altLang="en-US" dirty="0">
                <a:solidFill>
                  <a:schemeClr val="bg1"/>
                </a:solidFill>
              </a:rPr>
            </a:br>
            <a:r>
              <a:rPr lang="en" altLang="zh-CN" dirty="0">
                <a:solidFill>
                  <a:schemeClr val="bg1"/>
                </a:solidFill>
              </a:rPr>
              <a:t>Batch</a:t>
            </a:r>
            <a:r>
              <a:rPr lang="zh-CN" altLang="en" dirty="0">
                <a:solidFill>
                  <a:schemeClr val="bg1"/>
                </a:solidFill>
              </a:rPr>
              <a:t>（</a:t>
            </a:r>
            <a:r>
              <a:rPr lang="zh-CN" altLang="en-US" dirty="0">
                <a:solidFill>
                  <a:schemeClr val="bg1"/>
                </a:solidFill>
              </a:rPr>
              <a:t>批 </a:t>
            </a:r>
            <a:r>
              <a:rPr lang="en-US" altLang="zh-CN" dirty="0">
                <a:solidFill>
                  <a:schemeClr val="bg1"/>
                </a:solidFill>
              </a:rPr>
              <a:t>/ </a:t>
            </a:r>
            <a:r>
              <a:rPr lang="zh-CN" altLang="en-US" dirty="0">
                <a:solidFill>
                  <a:schemeClr val="bg1"/>
                </a:solidFill>
              </a:rPr>
              <a:t>一批样本）：将整个训练样本分成若干个</a:t>
            </a:r>
            <a:r>
              <a:rPr lang="en" altLang="zh-CN" dirty="0">
                <a:solidFill>
                  <a:schemeClr val="bg1"/>
                </a:solidFill>
              </a:rPr>
              <a:t>Batch</a:t>
            </a:r>
            <a:r>
              <a:rPr lang="zh-CN" altLang="en" dirty="0">
                <a:solidFill>
                  <a:schemeClr val="bg1"/>
                </a:solidFill>
              </a:rPr>
              <a:t>。</a:t>
            </a:r>
          </a:p>
          <a:p>
            <a:pPr>
              <a:buFont typeface="Arial" panose="020B0604020202020204" pitchFamily="34" charset="0"/>
              <a:buChar char="•"/>
            </a:pPr>
            <a:r>
              <a:rPr lang="en" altLang="zh-CN" dirty="0" err="1">
                <a:solidFill>
                  <a:schemeClr val="bg1"/>
                </a:solidFill>
              </a:rPr>
              <a:t>Batch_Size</a:t>
            </a:r>
            <a:r>
              <a:rPr lang="zh-CN" altLang="en" dirty="0">
                <a:solidFill>
                  <a:schemeClr val="bg1"/>
                </a:solidFill>
              </a:rPr>
              <a:t>（</a:t>
            </a:r>
            <a:r>
              <a:rPr lang="zh-CN" altLang="en-US" dirty="0">
                <a:solidFill>
                  <a:schemeClr val="bg1"/>
                </a:solidFill>
              </a:rPr>
              <a:t>批大小）：每批样本的大小。</a:t>
            </a:r>
          </a:p>
          <a:p>
            <a:pPr>
              <a:buFont typeface="Arial" panose="020B0604020202020204" pitchFamily="34" charset="0"/>
              <a:buChar char="•"/>
            </a:pPr>
            <a:r>
              <a:rPr lang="en" altLang="zh-CN" dirty="0">
                <a:solidFill>
                  <a:schemeClr val="bg1"/>
                </a:solidFill>
              </a:rPr>
              <a:t>Iteration</a:t>
            </a:r>
            <a:r>
              <a:rPr lang="zh-CN" altLang="en" dirty="0">
                <a:solidFill>
                  <a:schemeClr val="bg1"/>
                </a:solidFill>
              </a:rPr>
              <a:t>（</a:t>
            </a:r>
            <a:r>
              <a:rPr lang="zh-CN" altLang="en-US" dirty="0">
                <a:solidFill>
                  <a:schemeClr val="bg1"/>
                </a:solidFill>
              </a:rPr>
              <a:t>一次迭代）：训练一个</a:t>
            </a:r>
            <a:r>
              <a:rPr lang="en" altLang="zh-CN" dirty="0">
                <a:solidFill>
                  <a:schemeClr val="bg1"/>
                </a:solidFill>
              </a:rPr>
              <a:t>Batch</a:t>
            </a:r>
            <a:r>
              <a:rPr lang="zh-CN" altLang="en-US" dirty="0">
                <a:solidFill>
                  <a:schemeClr val="bg1"/>
                </a:solidFill>
              </a:rPr>
              <a:t>就是一次</a:t>
            </a:r>
            <a:r>
              <a:rPr lang="en" altLang="zh-CN" dirty="0">
                <a:solidFill>
                  <a:schemeClr val="bg1"/>
                </a:solidFill>
              </a:rPr>
              <a:t>Iteration</a:t>
            </a:r>
            <a:r>
              <a:rPr lang="zh-CN" altLang="en" dirty="0">
                <a:solidFill>
                  <a:schemeClr val="bg1"/>
                </a:solidFill>
              </a:rPr>
              <a:t>（</a:t>
            </a:r>
            <a:r>
              <a:rPr lang="zh-CN" altLang="en-US" dirty="0">
                <a:solidFill>
                  <a:schemeClr val="bg1"/>
                </a:solidFill>
              </a:rPr>
              <a:t>这个概念跟程序语言中的迭代器相似）</a:t>
            </a:r>
          </a:p>
        </p:txBody>
      </p:sp>
      <p:sp>
        <p:nvSpPr>
          <p:cNvPr id="3" name="矩形 2">
            <a:extLst>
              <a:ext uri="{FF2B5EF4-FFF2-40B4-BE49-F238E27FC236}">
                <a16:creationId xmlns:a16="http://schemas.microsoft.com/office/drawing/2014/main" id="{973B9872-DA7C-E44D-8ACD-50586745D4CC}"/>
              </a:ext>
            </a:extLst>
          </p:cNvPr>
          <p:cNvSpPr/>
          <p:nvPr/>
        </p:nvSpPr>
        <p:spPr>
          <a:xfrm>
            <a:off x="407988" y="4590810"/>
            <a:ext cx="6096000" cy="2308324"/>
          </a:xfrm>
          <a:prstGeom prst="rect">
            <a:avLst/>
          </a:prstGeom>
        </p:spPr>
        <p:txBody>
          <a:bodyPr>
            <a:spAutoFit/>
          </a:bodyPr>
          <a:lstStyle/>
          <a:p>
            <a:pPr>
              <a:buFont typeface="Arial" panose="020B0604020202020204" pitchFamily="34" charset="0"/>
              <a:buChar char="•"/>
            </a:pPr>
            <a:r>
              <a:rPr lang="zh-CN" altLang="en-US" b="1" dirty="0">
                <a:solidFill>
                  <a:schemeClr val="bg1"/>
                </a:solidFill>
              </a:rPr>
              <a:t>为什么要使用多于一个</a:t>
            </a:r>
            <a:r>
              <a:rPr lang="en" altLang="zh-CN" b="1" dirty="0">
                <a:solidFill>
                  <a:schemeClr val="bg1"/>
                </a:solidFill>
              </a:rPr>
              <a:t>epoch?</a:t>
            </a:r>
            <a:endParaRPr lang="en" altLang="zh-CN" dirty="0">
              <a:solidFill>
                <a:schemeClr val="bg1"/>
              </a:solidFill>
            </a:endParaRPr>
          </a:p>
          <a:p>
            <a:r>
              <a:rPr lang="zh-CN" altLang="en-US" dirty="0">
                <a:solidFill>
                  <a:schemeClr val="bg1"/>
                </a:solidFill>
              </a:rPr>
              <a:t>在神经网络中传递完整的数据集一次是不够的，而且我们需要将完整的数据集在同样的神经网络中传递多次。但请记住，我们使用的是有限的数据集，并且我们使用一个迭代过程即梯度下降来优化学习过程。如右图所示。因此仅仅更新一次或者说使用一个</a:t>
            </a:r>
            <a:r>
              <a:rPr lang="en" altLang="zh-CN" dirty="0">
                <a:solidFill>
                  <a:schemeClr val="bg1"/>
                </a:solidFill>
              </a:rPr>
              <a:t>epoch</a:t>
            </a:r>
            <a:r>
              <a:rPr lang="zh-CN" altLang="en-US" dirty="0">
                <a:solidFill>
                  <a:schemeClr val="bg1"/>
                </a:solidFill>
              </a:rPr>
              <a:t>是不够的。</a:t>
            </a:r>
            <a:endParaRPr lang="en-US" altLang="zh-CN" dirty="0">
              <a:solidFill>
                <a:schemeClr val="bg1"/>
              </a:solidFill>
            </a:endParaRPr>
          </a:p>
          <a:p>
            <a:r>
              <a:rPr lang="zh-CN" altLang="en-US" b="1" dirty="0">
                <a:solidFill>
                  <a:schemeClr val="bg1"/>
                </a:solidFill>
              </a:rPr>
              <a:t>然而，随着</a:t>
            </a:r>
            <a:r>
              <a:rPr lang="en" altLang="zh-CN" b="1" dirty="0">
                <a:solidFill>
                  <a:schemeClr val="bg1"/>
                </a:solidFill>
              </a:rPr>
              <a:t>epoch</a:t>
            </a:r>
            <a:r>
              <a:rPr lang="zh-CN" altLang="en-US" b="1" dirty="0">
                <a:solidFill>
                  <a:schemeClr val="bg1"/>
                </a:solidFill>
              </a:rPr>
              <a:t>数量增加，神经网络中的权重的更新次数也在增加，曲线从欠拟合变得过拟合</a:t>
            </a:r>
            <a:endParaRPr lang="zh-CN" altLang="en-US" dirty="0">
              <a:solidFill>
                <a:schemeClr val="bg1"/>
              </a:solidFill>
            </a:endParaRPr>
          </a:p>
        </p:txBody>
      </p:sp>
      <p:pic>
        <p:nvPicPr>
          <p:cNvPr id="30724" name="Picture 4">
            <a:extLst>
              <a:ext uri="{FF2B5EF4-FFF2-40B4-BE49-F238E27FC236}">
                <a16:creationId xmlns:a16="http://schemas.microsoft.com/office/drawing/2014/main" id="{E7F2E3DA-1E5D-5041-A881-FF088CAE8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988" y="4590810"/>
            <a:ext cx="4373756" cy="156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98503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04</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7729537" cy="461665"/>
          </a:xfrm>
          <a:prstGeom prst="rect">
            <a:avLst/>
          </a:prstGeom>
          <a:noFill/>
        </p:spPr>
        <p:txBody>
          <a:bodyPr wrap="square" rtlCol="0">
            <a:spAutoFit/>
          </a:bodyPr>
          <a:lstStyle/>
          <a:p>
            <a:r>
              <a:rPr kumimoji="1" lang="en-US" altLang="zh-CN" sz="2400" dirty="0">
                <a:solidFill>
                  <a:schemeClr val="bg1"/>
                </a:solidFill>
              </a:rPr>
              <a:t>Other notes</a:t>
            </a:r>
            <a:endParaRPr kumimoji="1" lang="zh-CN" altLang="en-US" sz="2400" dirty="0">
              <a:solidFill>
                <a:schemeClr val="bg1"/>
              </a:solidFill>
            </a:endParaRPr>
          </a:p>
        </p:txBody>
      </p:sp>
      <p:sp>
        <p:nvSpPr>
          <p:cNvPr id="3" name="AutoShape 4" descr="\text { Number of Batches }=\frac{\text { Training Set Size }}{\text { Batch Size }}">
            <a:extLst>
              <a:ext uri="{FF2B5EF4-FFF2-40B4-BE49-F238E27FC236}">
                <a16:creationId xmlns:a16="http://schemas.microsoft.com/office/drawing/2014/main" id="{C7BBB522-A8E2-D743-882B-57AE2D7C873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CF66027B-CD95-7948-B609-C8A533C61F28}"/>
              </a:ext>
            </a:extLst>
          </p:cNvPr>
          <p:cNvPicPr>
            <a:picLocks noChangeAspect="1"/>
          </p:cNvPicPr>
          <p:nvPr/>
        </p:nvPicPr>
        <p:blipFill>
          <a:blip r:embed="rId3"/>
          <a:stretch>
            <a:fillRect/>
          </a:stretch>
        </p:blipFill>
        <p:spPr>
          <a:xfrm>
            <a:off x="511628" y="963612"/>
            <a:ext cx="3790950" cy="719150"/>
          </a:xfrm>
          <a:prstGeom prst="rect">
            <a:avLst/>
          </a:prstGeom>
        </p:spPr>
      </p:pic>
      <p:pic>
        <p:nvPicPr>
          <p:cNvPr id="18" name="图片 17">
            <a:extLst>
              <a:ext uri="{FF2B5EF4-FFF2-40B4-BE49-F238E27FC236}">
                <a16:creationId xmlns:a16="http://schemas.microsoft.com/office/drawing/2014/main" id="{90D2F65B-33EE-F942-925C-3794D655B78F}"/>
              </a:ext>
            </a:extLst>
          </p:cNvPr>
          <p:cNvPicPr>
            <a:picLocks noChangeAspect="1"/>
          </p:cNvPicPr>
          <p:nvPr/>
        </p:nvPicPr>
        <p:blipFill>
          <a:blip r:embed="rId4"/>
          <a:stretch>
            <a:fillRect/>
          </a:stretch>
        </p:blipFill>
        <p:spPr>
          <a:xfrm>
            <a:off x="511628" y="1931926"/>
            <a:ext cx="6056084" cy="4154095"/>
          </a:xfrm>
          <a:prstGeom prst="rect">
            <a:avLst/>
          </a:prstGeom>
        </p:spPr>
      </p:pic>
    </p:spTree>
    <p:extLst>
      <p:ext uri="{BB962C8B-B14F-4D97-AF65-F5344CB8AC3E}">
        <p14:creationId xmlns:p14="http://schemas.microsoft.com/office/powerpoint/2010/main" val="257096020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grpSp>
        <p:nvGrpSpPr>
          <p:cNvPr id="11266" name="组合 40"/>
          <p:cNvGrpSpPr/>
          <p:nvPr/>
        </p:nvGrpSpPr>
        <p:grpSpPr bwMode="auto">
          <a:xfrm>
            <a:off x="-136525" y="474663"/>
            <a:ext cx="12411075" cy="5784850"/>
            <a:chOff x="0" y="0"/>
            <a:chExt cx="12410868" cy="5784745"/>
          </a:xfrm>
        </p:grpSpPr>
        <p:sp>
          <p:nvSpPr>
            <p:cNvPr id="1126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0" name="图片 36"/>
            <p:cNvPicPr>
              <a:picLocks noChangeAspect="1" noChangeArrowheads="1"/>
            </p:cNvPicPr>
            <p:nvPr/>
          </p:nvPicPr>
          <p:blipFill>
            <a:blip r:embed="rId3" cstate="email"/>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1274" name="矩形 19"/>
          <p:cNvSpPr>
            <a:spLocks noChangeArrowheads="1"/>
          </p:cNvSpPr>
          <p:nvPr/>
        </p:nvSpPr>
        <p:spPr bwMode="auto">
          <a:xfrm>
            <a:off x="0" y="2066925"/>
            <a:ext cx="12192000" cy="2949575"/>
          </a:xfrm>
          <a:prstGeom prst="rect">
            <a:avLst/>
          </a:prstGeom>
          <a:blipFill dpi="0" rotWithShape="1">
            <a:blip r:embed="rId4" cstate="email"/>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7" name="文本框 23"/>
          <p:cNvPicPr>
            <a:picLocks noChangeArrowheads="1"/>
          </p:cNvPicPr>
          <p:nvPr/>
        </p:nvPicPr>
        <p:blipFill>
          <a:blip r:embed="rId5" cstate="email"/>
          <a:srcRect/>
          <a:stretch>
            <a:fillRect/>
          </a:stretch>
        </p:blipFill>
        <p:spPr bwMode="auto">
          <a:xfrm>
            <a:off x="274670" y="9858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7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cxnSp>
        <p:nvCxnSpPr>
          <p:cNvPr id="1128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cxnSp>
        <p:nvCxnSpPr>
          <p:cNvPr id="1128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grpSp>
        <p:nvGrpSpPr>
          <p:cNvPr id="11282" name="组合 5"/>
          <p:cNvGrpSpPr/>
          <p:nvPr/>
        </p:nvGrpSpPr>
        <p:grpSpPr bwMode="auto">
          <a:xfrm>
            <a:off x="0" y="2414588"/>
            <a:ext cx="12192000" cy="1479550"/>
            <a:chOff x="0" y="0"/>
            <a:chExt cx="12192000" cy="1480457"/>
          </a:xfrm>
        </p:grpSpPr>
        <p:sp>
          <p:nvSpPr>
            <p:cNvPr id="11283" name="弧形 44"/>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128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ln>
            <a:extLst>
              <a:ext uri="{909E8E84-426E-40DD-AFC4-6F175D3DCCD1}">
                <a14:hiddenFill xmlns:a14="http://schemas.microsoft.com/office/drawing/2010/main">
                  <a:noFill/>
                </a14:hiddenFill>
              </a:ext>
            </a:extLst>
          </p:spPr>
        </p:cxnSp>
        <p:cxnSp>
          <p:nvCxnSpPr>
            <p:cNvPr id="1128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ln>
            <a:extLst>
              <a:ext uri="{909E8E84-426E-40DD-AFC4-6F175D3DCCD1}">
                <a14:hiddenFill xmlns:a14="http://schemas.microsoft.com/office/drawing/2010/main">
                  <a:noFill/>
                </a14:hiddenFill>
              </a:ext>
            </a:extLst>
          </p:spPr>
        </p:cxnSp>
      </p:grpSp>
      <p:grpSp>
        <p:nvGrpSpPr>
          <p:cNvPr id="11286" name="组合 74"/>
          <p:cNvGrpSpPr/>
          <p:nvPr/>
        </p:nvGrpSpPr>
        <p:grpSpPr bwMode="auto">
          <a:xfrm>
            <a:off x="5475288" y="2524125"/>
            <a:ext cx="1247775" cy="1249363"/>
            <a:chOff x="0" y="0"/>
            <a:chExt cx="1248318" cy="1248318"/>
          </a:xfrm>
        </p:grpSpPr>
        <p:sp>
          <p:nvSpPr>
            <p:cNvPr id="1128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28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rgbClr val="1E6991"/>
                  </a:solidFill>
                  <a:latin typeface="华文细黑" pitchFamily="2" charset="-122"/>
                  <a:ea typeface="华文细黑" pitchFamily="2" charset="-122"/>
                </a:rPr>
                <a:t>01</a:t>
              </a:r>
              <a:endParaRPr lang="zh-CN" altLang="en-US" sz="4800" dirty="0">
                <a:solidFill>
                  <a:srgbClr val="1E6991"/>
                </a:solidFill>
                <a:latin typeface="华文细黑" pitchFamily="2" charset="-122"/>
                <a:ea typeface="华文细黑" pitchFamily="2" charset="-122"/>
              </a:endParaRPr>
            </a:p>
          </p:txBody>
        </p:sp>
      </p:grpSp>
      <p:grpSp>
        <p:nvGrpSpPr>
          <p:cNvPr id="11289" name="组合 4"/>
          <p:cNvGrpSpPr/>
          <p:nvPr/>
        </p:nvGrpSpPr>
        <p:grpSpPr bwMode="auto">
          <a:xfrm>
            <a:off x="4976612" y="3856636"/>
            <a:ext cx="2260600" cy="579827"/>
            <a:chOff x="0" y="0"/>
            <a:chExt cx="2261776" cy="580026"/>
          </a:xfrm>
        </p:grpSpPr>
        <p:sp>
          <p:nvSpPr>
            <p:cNvPr id="11290" name="文本框 66"/>
            <p:cNvSpPr txBox="1">
              <a:spLocks noChangeArrowheads="1"/>
            </p:cNvSpPr>
            <p:nvPr/>
          </p:nvSpPr>
          <p:spPr bwMode="auto">
            <a:xfrm>
              <a:off x="0" y="0"/>
              <a:ext cx="2261776" cy="46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sz="2400" b="1" dirty="0">
                  <a:solidFill>
                    <a:srgbClr val="FFFFFF"/>
                  </a:solidFill>
                  <a:latin typeface="Arial" panose="020B0604020202020204" pitchFamily="34" charset="0"/>
                  <a:cs typeface="Arial" panose="020B0604020202020204" pitchFamily="34" charset="0"/>
                </a:rPr>
                <a:t>Basic Tasks</a:t>
              </a:r>
              <a:endParaRPr lang="zh-CN" altLang="en-US" sz="2400" b="1" dirty="0">
                <a:solidFill>
                  <a:srgbClr val="FFFFFF"/>
                </a:solidFill>
                <a:latin typeface="Arial" panose="020B0604020202020204" pitchFamily="34" charset="0"/>
                <a:cs typeface="Arial" panose="020B0604020202020204" pitchFamily="34" charset="0"/>
              </a:endParaRPr>
            </a:p>
          </p:txBody>
        </p:sp>
        <p:sp>
          <p:nvSpPr>
            <p:cNvPr id="11291" name="矩形 70"/>
            <p:cNvSpPr>
              <a:spLocks noChangeArrowheads="1"/>
            </p:cNvSpPr>
            <p:nvPr/>
          </p:nvSpPr>
          <p:spPr bwMode="auto">
            <a:xfrm>
              <a:off x="3892" y="333720"/>
              <a:ext cx="2242954"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endParaRPr lang="zh-CN" altLang="en-US" sz="1000" dirty="0">
                <a:solidFill>
                  <a:srgbClr val="FFFFFF"/>
                </a:solidFill>
                <a:latin typeface="Arial" panose="020B0604020202020204" pitchFamily="34" charset="0"/>
                <a:cs typeface="Arial" panose="020B0604020202020204"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p:cTn id="7" dur="500" fill="hold"/>
                                        <p:tgtEl>
                                          <p:spTgt spid="11286"/>
                                        </p:tgtEl>
                                        <p:attrNameLst>
                                          <p:attrName>ppt_w</p:attrName>
                                        </p:attrNameLst>
                                      </p:cBhvr>
                                      <p:tavLst>
                                        <p:tav tm="0">
                                          <p:val>
                                            <p:fltVal val="0"/>
                                          </p:val>
                                        </p:tav>
                                        <p:tav tm="100000">
                                          <p:val>
                                            <p:strVal val="#ppt_w"/>
                                          </p:val>
                                        </p:tav>
                                      </p:tavLst>
                                    </p:anim>
                                    <p:anim calcmode="lin" valueType="num">
                                      <p:cBhvr>
                                        <p:cTn id="8" dur="500" fill="hold"/>
                                        <p:tgtEl>
                                          <p:spTgt spid="1128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11289"/>
                                        </p:tgtEl>
                                        <p:attrNameLst>
                                          <p:attrName>style.visibility</p:attrName>
                                        </p:attrNameLst>
                                      </p:cBhvr>
                                      <p:to>
                                        <p:strVal val="visible"/>
                                      </p:to>
                                    </p:set>
                                    <p:anim calcmode="lin" valueType="num">
                                      <p:cBhvr additive="base">
                                        <p:cTn id="11" dur="500"/>
                                        <p:tgtEl>
                                          <p:spTgt spid="11289"/>
                                        </p:tgtEl>
                                        <p:attrNameLst>
                                          <p:attrName>ppt_y</p:attrName>
                                        </p:attrNameLst>
                                      </p:cBhvr>
                                      <p:tavLst>
                                        <p:tav tm="0">
                                          <p:val>
                                            <p:strVal val="#ppt_y-#ppt_h*1.125000"/>
                                          </p:val>
                                        </p:tav>
                                        <p:tav tm="100000">
                                          <p:val>
                                            <p:strVal val="#ppt_y"/>
                                          </p:val>
                                        </p:tav>
                                      </p:tavLst>
                                    </p:anim>
                                    <p:animEffect transition="in" filter="wipe(down)">
                                      <p:cBhvr>
                                        <p:cTn id="12" dur="500"/>
                                        <p:tgtEl>
                                          <p:spTgt spid="11289"/>
                                        </p:tgtEl>
                                      </p:cBhvr>
                                    </p:animEffect>
                                  </p:childTnLst>
                                </p:cTn>
                              </p:par>
                            </p:childTnLst>
                          </p:cTn>
                        </p:par>
                        <p:par>
                          <p:cTn id="13" fill="hold">
                            <p:stCondLst>
                              <p:cond delay="500"/>
                            </p:stCondLst>
                            <p:childTnLst>
                              <p:par>
                                <p:cTn id="14" presetID="16" presetClass="entr" presetSubtype="37" fill="hold" nodeType="afterEffect">
                                  <p:stCondLst>
                                    <p:cond delay="0"/>
                                  </p:stCondLst>
                                  <p:childTnLst>
                                    <p:set>
                                      <p:cBhvr>
                                        <p:cTn id="15" dur="1" fill="hold">
                                          <p:stCondLst>
                                            <p:cond delay="0"/>
                                          </p:stCondLst>
                                        </p:cTn>
                                        <p:tgtEl>
                                          <p:spTgt spid="11282"/>
                                        </p:tgtEl>
                                        <p:attrNameLst>
                                          <p:attrName>style.visibility</p:attrName>
                                        </p:attrNameLst>
                                      </p:cBhvr>
                                      <p:to>
                                        <p:strVal val="visible"/>
                                      </p:to>
                                    </p:set>
                                    <p:animEffect transition="in" filter="barn(outVertical)">
                                      <p:cBhvr>
                                        <p:cTn id="16"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7171"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2" name="文本框 1">
            <a:extLst>
              <a:ext uri="{FF2B5EF4-FFF2-40B4-BE49-F238E27FC236}">
                <a16:creationId xmlns:a16="http://schemas.microsoft.com/office/drawing/2014/main" id="{0A5E2DE2-C040-0443-94A9-4E93126F4FFC}"/>
              </a:ext>
            </a:extLst>
          </p:cNvPr>
          <p:cNvSpPr txBox="1"/>
          <p:nvPr/>
        </p:nvSpPr>
        <p:spPr>
          <a:xfrm>
            <a:off x="1157288" y="265486"/>
            <a:ext cx="2893807" cy="461665"/>
          </a:xfrm>
          <a:prstGeom prst="rect">
            <a:avLst/>
          </a:prstGeom>
          <a:noFill/>
        </p:spPr>
        <p:txBody>
          <a:bodyPr wrap="square" rtlCol="0">
            <a:spAutoFit/>
          </a:bodyPr>
          <a:lstStyle/>
          <a:p>
            <a:r>
              <a:rPr kumimoji="1" lang="en-US" altLang="zh-CN" sz="2400" dirty="0">
                <a:solidFill>
                  <a:schemeClr val="bg1"/>
                </a:solidFill>
              </a:rPr>
              <a:t>Image classification</a:t>
            </a:r>
            <a:endParaRPr kumimoji="1" lang="zh-CN" altLang="en-US" sz="2400" dirty="0">
              <a:solidFill>
                <a:schemeClr val="bg1"/>
              </a:solidFill>
            </a:endParaRPr>
          </a:p>
        </p:txBody>
      </p:sp>
      <p:sp>
        <p:nvSpPr>
          <p:cNvPr id="3" name="矩形 2">
            <a:extLst>
              <a:ext uri="{FF2B5EF4-FFF2-40B4-BE49-F238E27FC236}">
                <a16:creationId xmlns:a16="http://schemas.microsoft.com/office/drawing/2014/main" id="{10BDA9A9-5F5C-574F-A42E-BBA815104628}"/>
              </a:ext>
            </a:extLst>
          </p:cNvPr>
          <p:cNvSpPr/>
          <p:nvPr/>
        </p:nvSpPr>
        <p:spPr>
          <a:xfrm>
            <a:off x="6872745" y="952501"/>
            <a:ext cx="4542509" cy="3693319"/>
          </a:xfrm>
          <a:prstGeom prst="rect">
            <a:avLst/>
          </a:prstGeom>
        </p:spPr>
        <p:txBody>
          <a:bodyPr wrap="square">
            <a:spAutoFit/>
          </a:bodyPr>
          <a:lstStyle/>
          <a:p>
            <a:pPr algn="just"/>
            <a:r>
              <a:rPr lang="en" altLang="zh-CN" b="1" dirty="0">
                <a:solidFill>
                  <a:schemeClr val="bg1"/>
                </a:solidFill>
                <a:latin typeface="Lato" panose="020F0502020204030204" pitchFamily="34" charset="0"/>
              </a:rPr>
              <a:t>Image Classification</a:t>
            </a:r>
            <a:r>
              <a:rPr lang="en" altLang="zh-CN" dirty="0">
                <a:solidFill>
                  <a:schemeClr val="bg1"/>
                </a:solidFill>
                <a:latin typeface="Lato" panose="020F0502020204030204" pitchFamily="34" charset="0"/>
              </a:rPr>
              <a:t> is a fundamental task that attempts to comprehend an entire image as a whole. The goal is to classify the image by assigning it to a specific label. Typically, Image Classification refers to images in which only one object appears and is analyzed. In contrast, object detection involves both classification and localization tasks, and is used to analyze more realistic cases in which multiple objects may exist in an image.</a:t>
            </a:r>
          </a:p>
          <a:p>
            <a:br>
              <a:rPr lang="en" altLang="zh-CN" dirty="0">
                <a:solidFill>
                  <a:schemeClr val="bg1"/>
                </a:solidFill>
              </a:rPr>
            </a:br>
            <a:endParaRPr lang="zh-CN" altLang="en-US" dirty="0">
              <a:solidFill>
                <a:schemeClr val="bg1"/>
              </a:solidFill>
            </a:endParaRPr>
          </a:p>
        </p:txBody>
      </p:sp>
      <p:pic>
        <p:nvPicPr>
          <p:cNvPr id="16386" name="Picture 2" descr="Image Classification using Deep Neural Networks — A beginner friendly  approach using TensorFlow | by Abdellatif Abdelfattah | Medium">
            <a:extLst>
              <a:ext uri="{FF2B5EF4-FFF2-40B4-BE49-F238E27FC236}">
                <a16:creationId xmlns:a16="http://schemas.microsoft.com/office/drawing/2014/main" id="{DE1D2CB6-220A-D348-8811-2A318A7FF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35" y="1211169"/>
            <a:ext cx="6230422" cy="47495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7F9A42B-55A8-1E42-AAD3-C8F3849AB36A}"/>
              </a:ext>
            </a:extLst>
          </p:cNvPr>
          <p:cNvSpPr/>
          <p:nvPr/>
        </p:nvSpPr>
        <p:spPr>
          <a:xfrm>
            <a:off x="6872745" y="4735952"/>
            <a:ext cx="5463818" cy="1754326"/>
          </a:xfrm>
          <a:prstGeom prst="rect">
            <a:avLst/>
          </a:prstGeom>
        </p:spPr>
        <p:txBody>
          <a:bodyPr wrap="square">
            <a:spAutoFit/>
          </a:bodyPr>
          <a:lstStyle/>
          <a:p>
            <a:pPr>
              <a:buFont typeface="Arial" panose="020B0604020202020204" pitchFamily="34" charset="0"/>
              <a:buChar char="•"/>
            </a:pPr>
            <a:r>
              <a:rPr lang="en" altLang="zh-CN" b="1" dirty="0">
                <a:solidFill>
                  <a:schemeClr val="bg1"/>
                </a:solidFill>
                <a:latin typeface="Helvetica Neue" panose="02000503000000020004" pitchFamily="2" charset="0"/>
              </a:rPr>
              <a:t>Image Classification</a:t>
            </a:r>
            <a:r>
              <a:rPr lang="en" altLang="zh-CN" dirty="0">
                <a:solidFill>
                  <a:schemeClr val="bg1"/>
                </a:solidFill>
                <a:latin typeface="Helvetica Neue" panose="02000503000000020004" pitchFamily="2" charset="0"/>
              </a:rPr>
              <a:t>: Predict the type or class of an object in an image.</a:t>
            </a:r>
          </a:p>
          <a:p>
            <a:pPr>
              <a:buFont typeface="Arial" panose="020B0604020202020204" pitchFamily="34" charset="0"/>
              <a:buChar char="•"/>
            </a:pPr>
            <a:r>
              <a:rPr lang="en" altLang="zh-CN" i="1" dirty="0">
                <a:solidFill>
                  <a:schemeClr val="bg1"/>
                </a:solidFill>
                <a:latin typeface="Helvetica Neue" panose="02000503000000020004" pitchFamily="2" charset="0"/>
              </a:rPr>
              <a:t>Input</a:t>
            </a:r>
            <a:r>
              <a:rPr lang="en" altLang="zh-CN" dirty="0">
                <a:solidFill>
                  <a:schemeClr val="bg1"/>
                </a:solidFill>
                <a:latin typeface="Helvetica Neue" panose="02000503000000020004" pitchFamily="2" charset="0"/>
              </a:rPr>
              <a:t>: An image with a single object, such as a photograph.</a:t>
            </a:r>
          </a:p>
          <a:p>
            <a:pPr>
              <a:buFont typeface="Arial" panose="020B0604020202020204" pitchFamily="34" charset="0"/>
              <a:buChar char="•"/>
            </a:pPr>
            <a:r>
              <a:rPr lang="en" altLang="zh-CN" i="1" dirty="0">
                <a:solidFill>
                  <a:schemeClr val="bg1"/>
                </a:solidFill>
                <a:latin typeface="Helvetica Neue" panose="02000503000000020004" pitchFamily="2" charset="0"/>
              </a:rPr>
              <a:t>Output</a:t>
            </a:r>
            <a:r>
              <a:rPr lang="en" altLang="zh-CN" dirty="0">
                <a:solidFill>
                  <a:schemeClr val="bg1"/>
                </a:solidFill>
                <a:latin typeface="Helvetica Neue" panose="02000503000000020004" pitchFamily="2" charset="0"/>
              </a:rPr>
              <a:t>: A class label (e.g. one or more integers that are mapped to class labels).</a:t>
            </a:r>
            <a:endParaRPr lang="en" altLang="zh-CN" b="0" i="0" dirty="0">
              <a:solidFill>
                <a:schemeClr val="bg1"/>
              </a:solidFill>
              <a:effectLst/>
              <a:latin typeface="Helvetica Neue" panose="02000503000000020004" pitchFamily="2" charset="0"/>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srcRect/>
          <a:stretch>
            <a:fillRect/>
          </a:stretch>
        </a:blipFill>
        <a:effectLst/>
      </p:bgPr>
    </p:bg>
    <p:spTree>
      <p:nvGrpSpPr>
        <p:cNvPr id="1" name=""/>
        <p:cNvGrpSpPr/>
        <p:nvPr/>
      </p:nvGrpSpPr>
      <p:grpSpPr>
        <a:xfrm>
          <a:off x="0" y="0"/>
          <a:ext cx="0" cy="0"/>
          <a:chOff x="0" y="0"/>
          <a:chExt cx="0" cy="0"/>
        </a:xfrm>
      </p:grpSpPr>
      <p:sp>
        <p:nvSpPr>
          <p:cNvPr id="8195"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02</a:t>
            </a:r>
            <a:endParaRPr lang="zh-CN" altLang="en-US" sz="2400" b="1" dirty="0">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pic>
        <p:nvPicPr>
          <p:cNvPr id="18438" name="Picture 6">
            <a:extLst>
              <a:ext uri="{FF2B5EF4-FFF2-40B4-BE49-F238E27FC236}">
                <a16:creationId xmlns:a16="http://schemas.microsoft.com/office/drawing/2014/main" id="{20BBFEBB-5328-834F-9F91-FAC7D8B94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1028775"/>
            <a:ext cx="8128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77DC797-7403-1E49-9ECC-CB695753643E}"/>
              </a:ext>
            </a:extLst>
          </p:cNvPr>
          <p:cNvSpPr/>
          <p:nvPr/>
        </p:nvSpPr>
        <p:spPr>
          <a:xfrm>
            <a:off x="142875" y="4850448"/>
            <a:ext cx="6096000" cy="1754326"/>
          </a:xfrm>
          <a:prstGeom prst="rect">
            <a:avLst/>
          </a:prstGeom>
        </p:spPr>
        <p:txBody>
          <a:bodyPr>
            <a:spAutoFit/>
          </a:bodyPr>
          <a:lstStyle/>
          <a:p>
            <a:pPr>
              <a:buFont typeface="Arial" panose="020B0604020202020204" pitchFamily="34" charset="0"/>
              <a:buChar char="•"/>
            </a:pPr>
            <a:r>
              <a:rPr lang="en" altLang="zh-CN" b="1" dirty="0">
                <a:solidFill>
                  <a:schemeClr val="bg1"/>
                </a:solidFill>
                <a:latin typeface="Helvetica Neue" panose="02000503000000020004" pitchFamily="2" charset="0"/>
              </a:rPr>
              <a:t>Object Localization</a:t>
            </a:r>
            <a:r>
              <a:rPr lang="en" altLang="zh-CN" dirty="0">
                <a:solidFill>
                  <a:schemeClr val="bg1"/>
                </a:solidFill>
                <a:latin typeface="Helvetica Neue" panose="02000503000000020004" pitchFamily="2" charset="0"/>
              </a:rPr>
              <a:t>: Locate the presence of objects in an image and indicate their location with a bounding box.</a:t>
            </a:r>
          </a:p>
          <a:p>
            <a:pPr>
              <a:buFont typeface="Arial" panose="020B0604020202020204" pitchFamily="34" charset="0"/>
              <a:buChar char="•"/>
            </a:pPr>
            <a:r>
              <a:rPr lang="en" altLang="zh-CN" i="1" dirty="0">
                <a:solidFill>
                  <a:schemeClr val="bg1"/>
                </a:solidFill>
                <a:latin typeface="Helvetica Neue" panose="02000503000000020004" pitchFamily="2" charset="0"/>
              </a:rPr>
              <a:t>Input</a:t>
            </a:r>
            <a:r>
              <a:rPr lang="en" altLang="zh-CN" dirty="0">
                <a:solidFill>
                  <a:schemeClr val="bg1"/>
                </a:solidFill>
                <a:latin typeface="Helvetica Neue" panose="02000503000000020004" pitchFamily="2" charset="0"/>
              </a:rPr>
              <a:t>: An image with one or more objects, such as a photograph.</a:t>
            </a:r>
          </a:p>
          <a:p>
            <a:pPr>
              <a:buFont typeface="Arial" panose="020B0604020202020204" pitchFamily="34" charset="0"/>
              <a:buChar char="•"/>
            </a:pPr>
            <a:r>
              <a:rPr lang="en" altLang="zh-CN" i="1" dirty="0">
                <a:solidFill>
                  <a:schemeClr val="bg1"/>
                </a:solidFill>
                <a:latin typeface="Helvetica Neue" panose="02000503000000020004" pitchFamily="2" charset="0"/>
              </a:rPr>
              <a:t>Output</a:t>
            </a:r>
            <a:r>
              <a:rPr lang="en" altLang="zh-CN" dirty="0">
                <a:solidFill>
                  <a:schemeClr val="bg1"/>
                </a:solidFill>
                <a:latin typeface="Helvetica Neue" panose="02000503000000020004" pitchFamily="2" charset="0"/>
              </a:rPr>
              <a:t>: One or more bounding boxes (e.g. defined by a point, width, and height)</a:t>
            </a:r>
            <a:endParaRPr lang="en" altLang="zh-CN" b="0" i="0" dirty="0">
              <a:solidFill>
                <a:schemeClr val="bg1"/>
              </a:solidFill>
              <a:effectLst/>
              <a:latin typeface="Helvetica Neue" panose="02000503000000020004" pitchFamily="2" charset="0"/>
            </a:endParaRPr>
          </a:p>
        </p:txBody>
      </p:sp>
      <p:sp>
        <p:nvSpPr>
          <p:cNvPr id="3" name="矩形 2">
            <a:extLst>
              <a:ext uri="{FF2B5EF4-FFF2-40B4-BE49-F238E27FC236}">
                <a16:creationId xmlns:a16="http://schemas.microsoft.com/office/drawing/2014/main" id="{BF9E665D-1E56-984D-A177-21F0195A652C}"/>
              </a:ext>
            </a:extLst>
          </p:cNvPr>
          <p:cNvSpPr/>
          <p:nvPr/>
        </p:nvSpPr>
        <p:spPr>
          <a:xfrm>
            <a:off x="6096000" y="4603750"/>
            <a:ext cx="6096000" cy="2308324"/>
          </a:xfrm>
          <a:prstGeom prst="rect">
            <a:avLst/>
          </a:prstGeom>
        </p:spPr>
        <p:txBody>
          <a:bodyPr>
            <a:spAutoFit/>
          </a:bodyPr>
          <a:lstStyle/>
          <a:p>
            <a:pPr>
              <a:buFont typeface="Arial" panose="020B0604020202020204" pitchFamily="34" charset="0"/>
              <a:buChar char="•"/>
            </a:pPr>
            <a:r>
              <a:rPr lang="en" altLang="zh-CN" b="1" dirty="0">
                <a:solidFill>
                  <a:schemeClr val="bg1"/>
                </a:solidFill>
                <a:latin typeface="Helvetica Neue" panose="02000503000000020004" pitchFamily="2" charset="0"/>
              </a:rPr>
              <a:t>Object Detection</a:t>
            </a:r>
            <a:r>
              <a:rPr lang="en" altLang="zh-CN" dirty="0">
                <a:solidFill>
                  <a:schemeClr val="bg1"/>
                </a:solidFill>
                <a:latin typeface="Helvetica Neue" panose="02000503000000020004" pitchFamily="2" charset="0"/>
              </a:rPr>
              <a:t>: Locate the presence of objects with a bounding box and types or classes of the located objects in an image.</a:t>
            </a:r>
          </a:p>
          <a:p>
            <a:pPr>
              <a:buFont typeface="Arial" panose="020B0604020202020204" pitchFamily="34" charset="0"/>
              <a:buChar char="•"/>
            </a:pPr>
            <a:r>
              <a:rPr lang="en" altLang="zh-CN" i="1" dirty="0">
                <a:solidFill>
                  <a:schemeClr val="bg1"/>
                </a:solidFill>
                <a:latin typeface="Helvetica Neue" panose="02000503000000020004" pitchFamily="2" charset="0"/>
              </a:rPr>
              <a:t>Input</a:t>
            </a:r>
            <a:r>
              <a:rPr lang="en" altLang="zh-CN" dirty="0">
                <a:solidFill>
                  <a:schemeClr val="bg1"/>
                </a:solidFill>
                <a:latin typeface="Helvetica Neue" panose="02000503000000020004" pitchFamily="2" charset="0"/>
              </a:rPr>
              <a:t>: An image with one or more objects, such as a photograph.</a:t>
            </a:r>
          </a:p>
          <a:p>
            <a:pPr>
              <a:buFont typeface="Arial" panose="020B0604020202020204" pitchFamily="34" charset="0"/>
              <a:buChar char="•"/>
            </a:pPr>
            <a:r>
              <a:rPr lang="en" altLang="zh-CN" i="1" dirty="0">
                <a:solidFill>
                  <a:schemeClr val="bg1"/>
                </a:solidFill>
                <a:latin typeface="Helvetica Neue" panose="02000503000000020004" pitchFamily="2" charset="0"/>
              </a:rPr>
              <a:t>Output</a:t>
            </a:r>
            <a:r>
              <a:rPr lang="en" altLang="zh-CN" dirty="0">
                <a:solidFill>
                  <a:schemeClr val="bg1"/>
                </a:solidFill>
                <a:latin typeface="Helvetica Neue" panose="02000503000000020004" pitchFamily="2" charset="0"/>
              </a:rPr>
              <a:t>: One or more bounding boxes (e.g. defined by a point, width, and height), and a class label for each bounding box.</a:t>
            </a:r>
            <a:endParaRPr lang="en" altLang="zh-CN" b="0" i="0" dirty="0">
              <a:solidFill>
                <a:schemeClr val="bg1"/>
              </a:solidFill>
              <a:effectLst/>
              <a:latin typeface="Helvetica Neue" panose="02000503000000020004" pitchFamily="2" charset="0"/>
            </a:endParaRPr>
          </a:p>
        </p:txBody>
      </p:sp>
      <p:sp>
        <p:nvSpPr>
          <p:cNvPr id="42" name="文本框 41">
            <a:extLst>
              <a:ext uri="{FF2B5EF4-FFF2-40B4-BE49-F238E27FC236}">
                <a16:creationId xmlns:a16="http://schemas.microsoft.com/office/drawing/2014/main" id="{D8EBDB87-686F-DA41-98D1-9CD6FF89F8EE}"/>
              </a:ext>
            </a:extLst>
          </p:cNvPr>
          <p:cNvSpPr txBox="1"/>
          <p:nvPr/>
        </p:nvSpPr>
        <p:spPr>
          <a:xfrm>
            <a:off x="1157288" y="265486"/>
            <a:ext cx="7729537" cy="461665"/>
          </a:xfrm>
          <a:prstGeom prst="rect">
            <a:avLst/>
          </a:prstGeom>
          <a:noFill/>
        </p:spPr>
        <p:txBody>
          <a:bodyPr wrap="square" rtlCol="0">
            <a:spAutoFit/>
          </a:bodyPr>
          <a:lstStyle/>
          <a:p>
            <a:r>
              <a:rPr kumimoji="1" lang="en-US" altLang="zh-CN" sz="2400" dirty="0">
                <a:solidFill>
                  <a:schemeClr val="bg1"/>
                </a:solidFill>
              </a:rPr>
              <a:t>Object localization and detection</a:t>
            </a:r>
            <a:endParaRPr kumimoji="1" lang="zh-CN" altLang="en-US" sz="2400" dirty="0">
              <a:solidFill>
                <a:schemeClr val="bg1"/>
              </a:solidFill>
            </a:endParaRPr>
          </a:p>
        </p:txBody>
      </p:sp>
      <p:pic>
        <p:nvPicPr>
          <p:cNvPr id="16386" name="Picture 2">
            <a:extLst>
              <a:ext uri="{FF2B5EF4-FFF2-40B4-BE49-F238E27FC236}">
                <a16:creationId xmlns:a16="http://schemas.microsoft.com/office/drawing/2014/main" id="{D2F84AA2-558D-3B4C-A41A-1B925540B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75" y="1750742"/>
            <a:ext cx="4064000"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a:t>
            </a:r>
            <a:r>
              <a:rPr lang="en-US" altLang="zh-CN" sz="2400" b="1" dirty="0">
                <a:solidFill>
                  <a:srgbClr val="132F55"/>
                </a:solidFill>
                <a:latin typeface="华文细黑" pitchFamily="2" charset="-122"/>
                <a:ea typeface="华文细黑" pitchFamily="2" charset="-122"/>
              </a:rPr>
              <a:t>3</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7729537" cy="461665"/>
          </a:xfrm>
          <a:prstGeom prst="rect">
            <a:avLst/>
          </a:prstGeom>
          <a:noFill/>
        </p:spPr>
        <p:txBody>
          <a:bodyPr wrap="square" rtlCol="0">
            <a:spAutoFit/>
          </a:bodyPr>
          <a:lstStyle/>
          <a:p>
            <a:r>
              <a:rPr kumimoji="1" lang="en-US" altLang="zh-CN" sz="2400" dirty="0">
                <a:solidFill>
                  <a:schemeClr val="bg1"/>
                </a:solidFill>
              </a:rPr>
              <a:t>Segmentation (Semantic </a:t>
            </a:r>
            <a:r>
              <a:rPr kumimoji="1" lang="en-US" altLang="zh-CN" sz="2400" dirty="0" err="1">
                <a:solidFill>
                  <a:schemeClr val="bg1"/>
                </a:solidFill>
              </a:rPr>
              <a:t>v.s</a:t>
            </a:r>
            <a:r>
              <a:rPr kumimoji="1" lang="en-US" altLang="zh-CN" sz="2400" dirty="0">
                <a:solidFill>
                  <a:schemeClr val="bg1"/>
                </a:solidFill>
              </a:rPr>
              <a:t>. Instance)</a:t>
            </a:r>
            <a:endParaRPr kumimoji="1" lang="zh-CN" altLang="en-US" sz="2400" dirty="0">
              <a:solidFill>
                <a:schemeClr val="bg1"/>
              </a:solidFill>
            </a:endParaRPr>
          </a:p>
        </p:txBody>
      </p:sp>
      <p:sp>
        <p:nvSpPr>
          <p:cNvPr id="2" name="矩形 1">
            <a:extLst>
              <a:ext uri="{FF2B5EF4-FFF2-40B4-BE49-F238E27FC236}">
                <a16:creationId xmlns:a16="http://schemas.microsoft.com/office/drawing/2014/main" id="{007631E9-C5BD-8144-9431-175A36B80E34}"/>
              </a:ext>
            </a:extLst>
          </p:cNvPr>
          <p:cNvSpPr/>
          <p:nvPr/>
        </p:nvSpPr>
        <p:spPr>
          <a:xfrm>
            <a:off x="6917706" y="2375210"/>
            <a:ext cx="5065538" cy="1200329"/>
          </a:xfrm>
          <a:prstGeom prst="rect">
            <a:avLst/>
          </a:prstGeom>
        </p:spPr>
        <p:txBody>
          <a:bodyPr wrap="square">
            <a:spAutoFit/>
          </a:bodyPr>
          <a:lstStyle/>
          <a:p>
            <a:r>
              <a:rPr lang="en" altLang="zh-CN" dirty="0">
                <a:solidFill>
                  <a:schemeClr val="bg1"/>
                </a:solidFill>
                <a:latin typeface="Lato" panose="020F0502020204030203" pitchFamily="34" charset="0"/>
              </a:rPr>
              <a:t>Image segmentation creates a pixel-wise mask for each object in the image. This technique gives us a far more granular understanding of the object(s) in the image.</a:t>
            </a:r>
            <a:endParaRPr lang="zh-CN" altLang="en-US" dirty="0">
              <a:solidFill>
                <a:schemeClr val="bg1"/>
              </a:solidFill>
            </a:endParaRPr>
          </a:p>
        </p:txBody>
      </p:sp>
      <p:pic>
        <p:nvPicPr>
          <p:cNvPr id="15364" name="Picture 4">
            <a:extLst>
              <a:ext uri="{FF2B5EF4-FFF2-40B4-BE49-F238E27FC236}">
                <a16:creationId xmlns:a16="http://schemas.microsoft.com/office/drawing/2014/main" id="{05DEF2CB-2E83-154F-B2E2-6E6E4157C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4" y="946075"/>
            <a:ext cx="5879674" cy="358051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62C705A-0720-BA46-960F-4ED1A804275A}"/>
              </a:ext>
            </a:extLst>
          </p:cNvPr>
          <p:cNvSpPr/>
          <p:nvPr/>
        </p:nvSpPr>
        <p:spPr>
          <a:xfrm>
            <a:off x="493102" y="4549676"/>
            <a:ext cx="9057908" cy="2308324"/>
          </a:xfrm>
          <a:prstGeom prst="rect">
            <a:avLst/>
          </a:prstGeom>
        </p:spPr>
        <p:txBody>
          <a:bodyPr wrap="square">
            <a:spAutoFit/>
          </a:bodyPr>
          <a:lstStyle/>
          <a:p>
            <a:pPr>
              <a:buFont typeface="+mj-lt"/>
              <a:buAutoNum type="arabicPeriod"/>
            </a:pPr>
            <a:r>
              <a:rPr lang="en" altLang="zh-CN" b="1" dirty="0">
                <a:solidFill>
                  <a:schemeClr val="bg1"/>
                </a:solidFill>
                <a:latin typeface="Lato" panose="020F0502020204030203" pitchFamily="34" charset="0"/>
              </a:rPr>
              <a:t>Semantic Segmentation</a:t>
            </a:r>
            <a:r>
              <a:rPr lang="en" altLang="zh-CN" dirty="0">
                <a:solidFill>
                  <a:schemeClr val="bg1"/>
                </a:solidFill>
                <a:latin typeface="Lato" panose="020F0502020204030203" pitchFamily="34" charset="0"/>
              </a:rPr>
              <a:t> – This involves detecting objects within an image and grouping them based on defined categories. For e.g. – In a street scene, you would draw boundaries and label items – Humans, Automobiles, Bikes, Traffic Lights, Walkway, Crossing, Lanes etc.  </a:t>
            </a:r>
          </a:p>
          <a:p>
            <a:pPr>
              <a:buFont typeface="+mj-lt"/>
              <a:buAutoNum type="arabicPeriod"/>
            </a:pPr>
            <a:r>
              <a:rPr lang="en" altLang="zh-CN" b="1" dirty="0">
                <a:solidFill>
                  <a:schemeClr val="bg1"/>
                </a:solidFill>
                <a:latin typeface="Lato" panose="020F0502020204030203" pitchFamily="34" charset="0"/>
              </a:rPr>
              <a:t>Instance Segmentation</a:t>
            </a:r>
            <a:r>
              <a:rPr lang="en" altLang="zh-CN" dirty="0">
                <a:solidFill>
                  <a:schemeClr val="bg1"/>
                </a:solidFill>
                <a:latin typeface="Lato" panose="020F0502020204030203" pitchFamily="34" charset="0"/>
              </a:rPr>
              <a:t> – This takes semantic segmentation one step further and involves detecting objects within defined categories. For e.g. – In the same street scene, you would individually draw boundaries for each of the category and uniquely label – Humans – (Adult, Kid), Automobiles – (Cars, Bus, Motor Bikes…), and so on.</a:t>
            </a:r>
            <a:endParaRPr lang="en" altLang="zh-CN" b="0" i="0" dirty="0">
              <a:solidFill>
                <a:schemeClr val="bg1"/>
              </a:solidFill>
              <a:effectLst/>
              <a:latin typeface="Lato" panose="020F0502020204030203" pitchFamily="34" charset="0"/>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04</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7729537" cy="461665"/>
          </a:xfrm>
          <a:prstGeom prst="rect">
            <a:avLst/>
          </a:prstGeom>
          <a:noFill/>
        </p:spPr>
        <p:txBody>
          <a:bodyPr wrap="square" rtlCol="0">
            <a:spAutoFit/>
          </a:bodyPr>
          <a:lstStyle/>
          <a:p>
            <a:r>
              <a:rPr kumimoji="1" lang="en-US" altLang="zh-CN" sz="2400" dirty="0">
                <a:solidFill>
                  <a:schemeClr val="bg1"/>
                </a:solidFill>
              </a:rPr>
              <a:t>Image generation</a:t>
            </a:r>
            <a:r>
              <a:rPr kumimoji="1" lang="zh-CN" altLang="en-US" sz="2400" dirty="0">
                <a:solidFill>
                  <a:schemeClr val="bg1"/>
                </a:solidFill>
              </a:rPr>
              <a:t> </a:t>
            </a:r>
            <a:r>
              <a:rPr kumimoji="1" lang="en-US" altLang="zh-CN" sz="2400" dirty="0">
                <a:solidFill>
                  <a:schemeClr val="bg1"/>
                </a:solidFill>
              </a:rPr>
              <a:t>&amp;</a:t>
            </a:r>
            <a:r>
              <a:rPr kumimoji="1" lang="zh-CN" altLang="en-US" sz="2400" dirty="0">
                <a:solidFill>
                  <a:schemeClr val="bg1"/>
                </a:solidFill>
              </a:rPr>
              <a:t> </a:t>
            </a:r>
            <a:r>
              <a:rPr lang="en" altLang="zh-CN" sz="2400" dirty="0">
                <a:solidFill>
                  <a:schemeClr val="bg1"/>
                </a:solidFill>
              </a:rPr>
              <a:t>Image Style Transfer</a:t>
            </a:r>
            <a:endParaRPr kumimoji="1" lang="zh-CN" altLang="en-US" sz="2400" dirty="0">
              <a:solidFill>
                <a:schemeClr val="bg1"/>
              </a:solidFill>
            </a:endParaRPr>
          </a:p>
        </p:txBody>
      </p:sp>
      <p:pic>
        <p:nvPicPr>
          <p:cNvPr id="2" name="图片 1">
            <a:extLst>
              <a:ext uri="{FF2B5EF4-FFF2-40B4-BE49-F238E27FC236}">
                <a16:creationId xmlns:a16="http://schemas.microsoft.com/office/drawing/2014/main" id="{ECE4D963-271B-B34A-9B36-9226A2627B2B}"/>
              </a:ext>
            </a:extLst>
          </p:cNvPr>
          <p:cNvPicPr>
            <a:picLocks noChangeAspect="1"/>
          </p:cNvPicPr>
          <p:nvPr/>
        </p:nvPicPr>
        <p:blipFill>
          <a:blip r:embed="rId3"/>
          <a:stretch>
            <a:fillRect/>
          </a:stretch>
        </p:blipFill>
        <p:spPr>
          <a:xfrm>
            <a:off x="0" y="963612"/>
            <a:ext cx="6096000" cy="2334247"/>
          </a:xfrm>
          <a:prstGeom prst="rect">
            <a:avLst/>
          </a:prstGeom>
        </p:spPr>
      </p:pic>
      <p:pic>
        <p:nvPicPr>
          <p:cNvPr id="3" name="图片 2">
            <a:extLst>
              <a:ext uri="{FF2B5EF4-FFF2-40B4-BE49-F238E27FC236}">
                <a16:creationId xmlns:a16="http://schemas.microsoft.com/office/drawing/2014/main" id="{2B281879-F6A5-274D-B6EA-B562DB884D57}"/>
              </a:ext>
            </a:extLst>
          </p:cNvPr>
          <p:cNvPicPr>
            <a:picLocks noChangeAspect="1"/>
          </p:cNvPicPr>
          <p:nvPr/>
        </p:nvPicPr>
        <p:blipFill>
          <a:blip r:embed="rId4"/>
          <a:stretch>
            <a:fillRect/>
          </a:stretch>
        </p:blipFill>
        <p:spPr>
          <a:xfrm>
            <a:off x="6073803" y="981150"/>
            <a:ext cx="6252011" cy="2316704"/>
          </a:xfrm>
          <a:prstGeom prst="rect">
            <a:avLst/>
          </a:prstGeom>
        </p:spPr>
      </p:pic>
      <p:pic>
        <p:nvPicPr>
          <p:cNvPr id="4" name="图片 3">
            <a:extLst>
              <a:ext uri="{FF2B5EF4-FFF2-40B4-BE49-F238E27FC236}">
                <a16:creationId xmlns:a16="http://schemas.microsoft.com/office/drawing/2014/main" id="{40E6AA2F-B6B7-974B-90F4-9118669D8214}"/>
              </a:ext>
            </a:extLst>
          </p:cNvPr>
          <p:cNvPicPr>
            <a:picLocks noChangeAspect="1"/>
          </p:cNvPicPr>
          <p:nvPr/>
        </p:nvPicPr>
        <p:blipFill>
          <a:blip r:embed="rId5"/>
          <a:stretch>
            <a:fillRect/>
          </a:stretch>
        </p:blipFill>
        <p:spPr>
          <a:xfrm>
            <a:off x="0" y="3315392"/>
            <a:ext cx="6096000" cy="3333488"/>
          </a:xfrm>
          <a:prstGeom prst="rect">
            <a:avLst/>
          </a:prstGeom>
        </p:spPr>
      </p:pic>
      <p:pic>
        <p:nvPicPr>
          <p:cNvPr id="5" name="图片 4">
            <a:extLst>
              <a:ext uri="{FF2B5EF4-FFF2-40B4-BE49-F238E27FC236}">
                <a16:creationId xmlns:a16="http://schemas.microsoft.com/office/drawing/2014/main" id="{E653B125-52B9-854E-B47A-60D596F2B434}"/>
              </a:ext>
            </a:extLst>
          </p:cNvPr>
          <p:cNvPicPr>
            <a:picLocks noChangeAspect="1"/>
          </p:cNvPicPr>
          <p:nvPr/>
        </p:nvPicPr>
        <p:blipFill>
          <a:blip r:embed="rId6"/>
          <a:stretch>
            <a:fillRect/>
          </a:stretch>
        </p:blipFill>
        <p:spPr>
          <a:xfrm>
            <a:off x="6091238" y="3315386"/>
            <a:ext cx="6182219" cy="3130019"/>
          </a:xfrm>
          <a:prstGeom prst="rect">
            <a:avLst/>
          </a:prstGeom>
        </p:spPr>
      </p:pic>
    </p:spTree>
    <p:extLst>
      <p:ext uri="{BB962C8B-B14F-4D97-AF65-F5344CB8AC3E}">
        <p14:creationId xmlns:p14="http://schemas.microsoft.com/office/powerpoint/2010/main" val="248693482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05</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7729537" cy="461665"/>
          </a:xfrm>
          <a:prstGeom prst="rect">
            <a:avLst/>
          </a:prstGeom>
          <a:noFill/>
        </p:spPr>
        <p:txBody>
          <a:bodyPr wrap="square" rtlCol="0">
            <a:spAutoFit/>
          </a:bodyPr>
          <a:lstStyle/>
          <a:p>
            <a:r>
              <a:rPr lang="en" altLang="zh-CN" sz="2400" dirty="0">
                <a:solidFill>
                  <a:schemeClr val="bg1"/>
                </a:solidFill>
              </a:rPr>
              <a:t>Visual Question Answering &amp; visual grounding</a:t>
            </a:r>
            <a:endParaRPr kumimoji="1" lang="zh-CN" altLang="en-US" sz="2400" dirty="0">
              <a:solidFill>
                <a:schemeClr val="bg1"/>
              </a:solidFill>
            </a:endParaRPr>
          </a:p>
        </p:txBody>
      </p:sp>
      <p:pic>
        <p:nvPicPr>
          <p:cNvPr id="17410" name="Picture 2" descr="这里写图片描述">
            <a:extLst>
              <a:ext uri="{FF2B5EF4-FFF2-40B4-BE49-F238E27FC236}">
                <a16:creationId xmlns:a16="http://schemas.microsoft.com/office/drawing/2014/main" id="{0DB04746-E474-F14E-95D7-1C5E589000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7516" y="1041401"/>
            <a:ext cx="6388835" cy="327511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E93012EC-38A1-2C41-AE4A-68C98C2B05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9111" y="2756088"/>
            <a:ext cx="8177561" cy="3836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3428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additive="base">
                                        <p:cTn id="7" dur="500" fill="hold"/>
                                        <p:tgtEl>
                                          <p:spTgt spid="17410"/>
                                        </p:tgtEl>
                                        <p:attrNameLst>
                                          <p:attrName>ppt_x</p:attrName>
                                        </p:attrNameLst>
                                      </p:cBhvr>
                                      <p:tavLst>
                                        <p:tav tm="0">
                                          <p:val>
                                            <p:strVal val="#ppt_x"/>
                                          </p:val>
                                        </p:tav>
                                        <p:tav tm="100000">
                                          <p:val>
                                            <p:strVal val="#ppt_x"/>
                                          </p:val>
                                        </p:tav>
                                      </p:tavLst>
                                    </p:anim>
                                    <p:anim calcmode="lin" valueType="num">
                                      <p:cBhvr additive="base">
                                        <p:cTn id="8"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7412"/>
                                        </p:tgtEl>
                                        <p:attrNameLst>
                                          <p:attrName>style.visibility</p:attrName>
                                        </p:attrNameLst>
                                      </p:cBhvr>
                                      <p:to>
                                        <p:strVal val="visible"/>
                                      </p:to>
                                    </p:set>
                                    <p:animEffect transition="in" filter="fade">
                                      <p:cBhvr>
                                        <p:cTn id="13" dur="1000"/>
                                        <p:tgtEl>
                                          <p:spTgt spid="17412"/>
                                        </p:tgtEl>
                                      </p:cBhvr>
                                    </p:animEffect>
                                    <p:anim calcmode="lin" valueType="num">
                                      <p:cBhvr>
                                        <p:cTn id="14" dur="1000" fill="hold"/>
                                        <p:tgtEl>
                                          <p:spTgt spid="17412"/>
                                        </p:tgtEl>
                                        <p:attrNameLst>
                                          <p:attrName>ppt_x</p:attrName>
                                        </p:attrNameLst>
                                      </p:cBhvr>
                                      <p:tavLst>
                                        <p:tav tm="0">
                                          <p:val>
                                            <p:strVal val="#ppt_x"/>
                                          </p:val>
                                        </p:tav>
                                        <p:tav tm="100000">
                                          <p:val>
                                            <p:strVal val="#ppt_x"/>
                                          </p:val>
                                        </p:tav>
                                      </p:tavLst>
                                    </p:anim>
                                    <p:anim calcmode="lin" valueType="num">
                                      <p:cBhvr>
                                        <p:cTn id="15" dur="1000" fill="hold"/>
                                        <p:tgtEl>
                                          <p:spTgt spid="174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9219" name="任意多边形 9"/>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a:t>
            </a:r>
            <a:r>
              <a:rPr lang="en-US" altLang="zh-CN" sz="2400" b="1" dirty="0">
                <a:solidFill>
                  <a:srgbClr val="132F55"/>
                </a:solidFill>
                <a:latin typeface="华文细黑" pitchFamily="2" charset="-122"/>
                <a:ea typeface="华文细黑" pitchFamily="2" charset="-122"/>
              </a:rPr>
              <a:t>7</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ln>
          <a:extLst>
            <a:ext uri="{909E8E84-426E-40DD-AFC4-6F175D3DCCD1}">
              <a14:hiddenFill xmlns:a14="http://schemas.microsoft.com/office/drawing/2010/main">
                <a:noFill/>
              </a14:hiddenFill>
            </a:ext>
          </a:extLst>
        </p:spPr>
      </p:cxnSp>
      <p:sp>
        <p:nvSpPr>
          <p:cNvPr id="64" name="文本框 63">
            <a:extLst>
              <a:ext uri="{FF2B5EF4-FFF2-40B4-BE49-F238E27FC236}">
                <a16:creationId xmlns:a16="http://schemas.microsoft.com/office/drawing/2014/main" id="{5098F54F-34D8-D541-8550-76C56B5C9D32}"/>
              </a:ext>
            </a:extLst>
          </p:cNvPr>
          <p:cNvSpPr txBox="1"/>
          <p:nvPr/>
        </p:nvSpPr>
        <p:spPr>
          <a:xfrm>
            <a:off x="1157288" y="265486"/>
            <a:ext cx="7729537" cy="461665"/>
          </a:xfrm>
          <a:prstGeom prst="rect">
            <a:avLst/>
          </a:prstGeom>
          <a:noFill/>
        </p:spPr>
        <p:txBody>
          <a:bodyPr wrap="square" rtlCol="0">
            <a:spAutoFit/>
          </a:bodyPr>
          <a:lstStyle/>
          <a:p>
            <a:r>
              <a:rPr kumimoji="1" lang="en-US" altLang="zh-CN" sz="2400" dirty="0">
                <a:solidFill>
                  <a:schemeClr val="bg1"/>
                </a:solidFill>
              </a:rPr>
              <a:t>Pose estimation &amp; Face recognition &amp; Crowd counting</a:t>
            </a:r>
            <a:endParaRPr kumimoji="1" lang="zh-CN" altLang="en-US" sz="2400" dirty="0">
              <a:solidFill>
                <a:schemeClr val="bg1"/>
              </a:solidFill>
            </a:endParaRPr>
          </a:p>
        </p:txBody>
      </p:sp>
      <p:pic>
        <p:nvPicPr>
          <p:cNvPr id="18434" name="Picture 2">
            <a:extLst>
              <a:ext uri="{FF2B5EF4-FFF2-40B4-BE49-F238E27FC236}">
                <a16:creationId xmlns:a16="http://schemas.microsoft.com/office/drawing/2014/main" id="{20C04A4B-C96C-244C-8DEF-E792DD056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7" y="963612"/>
            <a:ext cx="6694139" cy="341091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在这里插入图片描述">
            <a:extLst>
              <a:ext uri="{FF2B5EF4-FFF2-40B4-BE49-F238E27FC236}">
                <a16:creationId xmlns:a16="http://schemas.microsoft.com/office/drawing/2014/main" id="{8C336DD1-0F95-8B4E-AE05-AAB2584F2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971" y="2913987"/>
            <a:ext cx="6954023" cy="374412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SRNet output">
            <a:extLst>
              <a:ext uri="{FF2B5EF4-FFF2-40B4-BE49-F238E27FC236}">
                <a16:creationId xmlns:a16="http://schemas.microsoft.com/office/drawing/2014/main" id="{37E90631-559B-834E-81ED-7B025B9E63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219" y="863610"/>
            <a:ext cx="3590121" cy="588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1941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1000"/>
                                        <p:tgtEl>
                                          <p:spTgt spid="18434"/>
                                        </p:tgtEl>
                                      </p:cBhvr>
                                    </p:animEffect>
                                    <p:anim calcmode="lin" valueType="num">
                                      <p:cBhvr>
                                        <p:cTn id="8" dur="1000" fill="hold"/>
                                        <p:tgtEl>
                                          <p:spTgt spid="18434"/>
                                        </p:tgtEl>
                                        <p:attrNameLst>
                                          <p:attrName>ppt_x</p:attrName>
                                        </p:attrNameLst>
                                      </p:cBhvr>
                                      <p:tavLst>
                                        <p:tav tm="0">
                                          <p:val>
                                            <p:strVal val="#ppt_x"/>
                                          </p:val>
                                        </p:tav>
                                        <p:tav tm="100000">
                                          <p:val>
                                            <p:strVal val="#ppt_x"/>
                                          </p:val>
                                        </p:tav>
                                      </p:tavLst>
                                    </p:anim>
                                    <p:anim calcmode="lin" valueType="num">
                                      <p:cBhvr>
                                        <p:cTn id="9" dur="1000" fill="hold"/>
                                        <p:tgtEl>
                                          <p:spTgt spid="184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8436"/>
                                        </p:tgtEl>
                                        <p:attrNameLst>
                                          <p:attrName>style.visibility</p:attrName>
                                        </p:attrNameLst>
                                      </p:cBhvr>
                                      <p:to>
                                        <p:strVal val="visible"/>
                                      </p:to>
                                    </p:set>
                                    <p:animEffect transition="in" filter="circle(in)">
                                      <p:cBhvr>
                                        <p:cTn id="14" dur="2000"/>
                                        <p:tgtEl>
                                          <p:spTgt spid="1843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8438"/>
                                        </p:tgtEl>
                                        <p:attrNameLst>
                                          <p:attrName>style.visibility</p:attrName>
                                        </p:attrNameLst>
                                      </p:cBhvr>
                                      <p:to>
                                        <p:strVal val="visible"/>
                                      </p:to>
                                    </p:set>
                                    <p:animEffect transition="in" filter="randombar(horizontal)">
                                      <p:cBhvr>
                                        <p:cTn id="19"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2487</TotalTime>
  <Words>3088</Words>
  <Application>Microsoft Office PowerPoint</Application>
  <PresentationFormat>宽屏</PresentationFormat>
  <Paragraphs>129</Paragraphs>
  <Slides>25</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charter</vt:lpstr>
      <vt:lpstr>Helvetica Neue</vt:lpstr>
      <vt:lpstr>华文细黑</vt:lpstr>
      <vt:lpstr>微软雅黑</vt:lpstr>
      <vt:lpstr>Arial</vt:lpstr>
      <vt:lpstr>Arial</vt:lpstr>
      <vt:lpstr>Calibri</vt:lpstr>
      <vt:lpstr>Calibri Light</vt:lpstr>
      <vt:lpstr>Lato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senry gee</dc:creator>
  <cp:keywords>ppt</cp:keywords>
  <cp:lastModifiedBy>烟花 易冷</cp:lastModifiedBy>
  <cp:revision>54</cp:revision>
  <dcterms:created xsi:type="dcterms:W3CDTF">2015-05-08T01:08:00Z</dcterms:created>
  <dcterms:modified xsi:type="dcterms:W3CDTF">2021-09-23T04:36:41Z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